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4"/>
  </p:sldMasterIdLst>
  <p:notesMasterIdLst>
    <p:notesMasterId r:id="rId15"/>
  </p:notesMasterIdLst>
  <p:sldIdLst>
    <p:sldId id="256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31" r:id="rId14"/>
  </p:sldIdLst>
  <p:sldSz cx="9144000" cy="6858000" type="screen4x3"/>
  <p:notesSz cx="6807200" cy="9906000"/>
  <p:custDataLst>
    <p:tags r:id="rId16"/>
  </p:custData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601" userDrawn="1">
          <p15:clr>
            <a:srgbClr val="A4A3A4"/>
          </p15:clr>
        </p15:guide>
        <p15:guide id="3" pos="159" userDrawn="1">
          <p15:clr>
            <a:srgbClr val="A4A3A4"/>
          </p15:clr>
        </p15:guide>
        <p15:guide id="4" orient="horz" pos="119" userDrawn="1">
          <p15:clr>
            <a:srgbClr val="A4A3A4"/>
          </p15:clr>
        </p15:guide>
        <p15:guide id="5" orient="horz" pos="420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C9"/>
    <a:srgbClr val="001D77"/>
    <a:srgbClr val="001377"/>
    <a:srgbClr val="47B5FF"/>
    <a:srgbClr val="A3DAFF"/>
    <a:srgbClr val="2C2276"/>
    <a:srgbClr val="163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7" autoAdjust="0"/>
  </p:normalViewPr>
  <p:slideViewPr>
    <p:cSldViewPr>
      <p:cViewPr varScale="1">
        <p:scale>
          <a:sx n="118" d="100"/>
          <a:sy n="118" d="100"/>
        </p:scale>
        <p:origin x="1440" y="96"/>
      </p:cViewPr>
      <p:guideLst>
        <p:guide orient="horz" pos="2160"/>
        <p:guide pos="5601"/>
        <p:guide pos="159"/>
        <p:guide orient="horz" pos="119"/>
        <p:guide orient="horz" pos="420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7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21419753086426"/>
          <c:y val="8.9307977661600268E-3"/>
          <c:w val="0.52493749999999983"/>
          <c:h val="0.938784969917826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mikołaja!$A$24</c:f>
              <c:strCache>
                <c:ptCount val="1"/>
                <c:pt idx="0">
                  <c:v>w miesiącach letnich</c:v>
                </c:pt>
              </c:strCache>
            </c:strRef>
          </c:tx>
          <c:spPr>
            <a:solidFill>
              <a:srgbClr val="BED6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mikołaja!$B$23:$R$23</c:f>
              <c:strCache>
                <c:ptCount val="17"/>
                <c:pt idx="0">
                  <c:v>POLSKA</c:v>
                </c:pt>
                <c:pt idx="1">
                  <c:v>dolnośląskie</c:v>
                </c:pt>
                <c:pt idx="2">
                  <c:v>kujawsko-pomorskie</c:v>
                </c:pt>
                <c:pt idx="3">
                  <c:v>lubelskie</c:v>
                </c:pt>
                <c:pt idx="4">
                  <c:v>lubuskie</c:v>
                </c:pt>
                <c:pt idx="5">
                  <c:v>łódzkie</c:v>
                </c:pt>
                <c:pt idx="6">
                  <c:v>małopolskie</c:v>
                </c:pt>
                <c:pt idx="7">
                  <c:v>mazowieckie</c:v>
                </c:pt>
                <c:pt idx="8">
                  <c:v>opolskie</c:v>
                </c:pt>
                <c:pt idx="9">
                  <c:v>podkarpackie</c:v>
                </c:pt>
                <c:pt idx="10">
                  <c:v>podlaskie</c:v>
                </c:pt>
                <c:pt idx="11">
                  <c:v>pomorskie</c:v>
                </c:pt>
                <c:pt idx="12">
                  <c:v>śląskie</c:v>
                </c:pt>
                <c:pt idx="13">
                  <c:v>świętokrzyskie</c:v>
                </c:pt>
                <c:pt idx="14">
                  <c:v>warmińsko-mazurskie</c:v>
                </c:pt>
                <c:pt idx="15">
                  <c:v>wielkopolskie</c:v>
                </c:pt>
                <c:pt idx="16">
                  <c:v>zachodniopomorskie</c:v>
                </c:pt>
              </c:strCache>
            </c:strRef>
          </c:cat>
          <c:val>
            <c:numRef>
              <c:f>mikołaja!$B$24:$R$24</c:f>
              <c:numCache>
                <c:formatCode>###0%</c:formatCode>
                <c:ptCount val="17"/>
                <c:pt idx="0">
                  <c:v>6.0000000000000012E-2</c:v>
                </c:pt>
                <c:pt idx="1">
                  <c:v>9.3060948655420209E-2</c:v>
                </c:pt>
                <c:pt idx="2">
                  <c:v>2.7720320241429178E-2</c:v>
                </c:pt>
                <c:pt idx="3">
                  <c:v>2.8260398083044751E-2</c:v>
                </c:pt>
                <c:pt idx="4">
                  <c:v>6.8773134940822364E-2</c:v>
                </c:pt>
                <c:pt idx="5">
                  <c:v>7.379085296325559E-2</c:v>
                </c:pt>
                <c:pt idx="6">
                  <c:v>7.6162944523735898E-2</c:v>
                </c:pt>
                <c:pt idx="7">
                  <c:v>8.8348311187953707E-2</c:v>
                </c:pt>
                <c:pt idx="8">
                  <c:v>8.7839338339005243E-2</c:v>
                </c:pt>
                <c:pt idx="9">
                  <c:v>4.5001047305118579E-2</c:v>
                </c:pt>
                <c:pt idx="10">
                  <c:v>4.0738117427772599E-2</c:v>
                </c:pt>
                <c:pt idx="11">
                  <c:v>4.5911978621994025E-2</c:v>
                </c:pt>
                <c:pt idx="12">
                  <c:v>8.8882009573471907E-2</c:v>
                </c:pt>
                <c:pt idx="13">
                  <c:v>2.3677711413336189E-2</c:v>
                </c:pt>
                <c:pt idx="14">
                  <c:v>2.7933835528177724E-2</c:v>
                </c:pt>
                <c:pt idx="15">
                  <c:v>4.3357120821890784E-2</c:v>
                </c:pt>
                <c:pt idx="16">
                  <c:v>3.3394821189347751E-2</c:v>
                </c:pt>
              </c:numCache>
            </c:numRef>
          </c:val>
        </c:ser>
        <c:ser>
          <c:idx val="1"/>
          <c:order val="1"/>
          <c:tx>
            <c:strRef>
              <c:f>mikołaja!$A$25</c:f>
              <c:strCache>
                <c:ptCount val="1"/>
                <c:pt idx="0">
                  <c:v>w miesiącach zimowych</c:v>
                </c:pt>
              </c:strCache>
            </c:strRef>
          </c:tx>
          <c:spPr>
            <a:solidFill>
              <a:srgbClr val="334A9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5.6047379895319384E-3"/>
                  <c:y val="-2.21123829344432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mikołaja!$B$23:$R$23</c:f>
              <c:strCache>
                <c:ptCount val="17"/>
                <c:pt idx="0">
                  <c:v>POLSKA</c:v>
                </c:pt>
                <c:pt idx="1">
                  <c:v>dolnośląskie</c:v>
                </c:pt>
                <c:pt idx="2">
                  <c:v>kujawsko-pomorskie</c:v>
                </c:pt>
                <c:pt idx="3">
                  <c:v>lubelskie</c:v>
                </c:pt>
                <c:pt idx="4">
                  <c:v>lubuskie</c:v>
                </c:pt>
                <c:pt idx="5">
                  <c:v>łódzkie</c:v>
                </c:pt>
                <c:pt idx="6">
                  <c:v>małopolskie</c:v>
                </c:pt>
                <c:pt idx="7">
                  <c:v>mazowieckie</c:v>
                </c:pt>
                <c:pt idx="8">
                  <c:v>opolskie</c:v>
                </c:pt>
                <c:pt idx="9">
                  <c:v>podkarpackie</c:v>
                </c:pt>
                <c:pt idx="10">
                  <c:v>podlaskie</c:v>
                </c:pt>
                <c:pt idx="11">
                  <c:v>pomorskie</c:v>
                </c:pt>
                <c:pt idx="12">
                  <c:v>śląskie</c:v>
                </c:pt>
                <c:pt idx="13">
                  <c:v>świętokrzyskie</c:v>
                </c:pt>
                <c:pt idx="14">
                  <c:v>warmińsko-mazurskie</c:v>
                </c:pt>
                <c:pt idx="15">
                  <c:v>wielkopolskie</c:v>
                </c:pt>
                <c:pt idx="16">
                  <c:v>zachodniopomorskie</c:v>
                </c:pt>
              </c:strCache>
            </c:strRef>
          </c:cat>
          <c:val>
            <c:numRef>
              <c:f>mikołaja!$B$25:$R$25</c:f>
              <c:numCache>
                <c:formatCode>###0%</c:formatCode>
                <c:ptCount val="17"/>
                <c:pt idx="0">
                  <c:v>0.15000000000000002</c:v>
                </c:pt>
                <c:pt idx="1">
                  <c:v>0.18479275934091438</c:v>
                </c:pt>
                <c:pt idx="2">
                  <c:v>0.11124043944208695</c:v>
                </c:pt>
                <c:pt idx="3">
                  <c:v>6.2089847958649698E-2</c:v>
                </c:pt>
                <c:pt idx="4">
                  <c:v>5.4731262278909371E-2</c:v>
                </c:pt>
                <c:pt idx="5">
                  <c:v>0.1251397968541057</c:v>
                </c:pt>
                <c:pt idx="6">
                  <c:v>0.28814089873718435</c:v>
                </c:pt>
                <c:pt idx="7">
                  <c:v>0.14467485352444481</c:v>
                </c:pt>
                <c:pt idx="8">
                  <c:v>0.20345834471209975</c:v>
                </c:pt>
                <c:pt idx="9">
                  <c:v>7.337907878096836E-2</c:v>
                </c:pt>
                <c:pt idx="10">
                  <c:v>7.0625660142901531E-2</c:v>
                </c:pt>
                <c:pt idx="11">
                  <c:v>6.9631381560622332E-2</c:v>
                </c:pt>
                <c:pt idx="12">
                  <c:v>0.34963671668892876</c:v>
                </c:pt>
                <c:pt idx="13">
                  <c:v>4.5412200814163944E-2</c:v>
                </c:pt>
                <c:pt idx="14">
                  <c:v>4.7834962154741069E-2</c:v>
                </c:pt>
                <c:pt idx="15">
                  <c:v>0.10540877170678714</c:v>
                </c:pt>
                <c:pt idx="16">
                  <c:v>6.2669467129407783E-2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2"/>
        <c:overlap val="-20"/>
        <c:axId val="-2144275552"/>
        <c:axId val="-2144267392"/>
      </c:barChart>
      <c:catAx>
        <c:axId val="-21442755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pPr>
            <a:endParaRPr lang="pl-PL"/>
          </a:p>
        </c:txPr>
        <c:crossAx val="-2144267392"/>
        <c:crosses val="autoZero"/>
        <c:auto val="1"/>
        <c:lblAlgn val="ctr"/>
        <c:lblOffset val="100"/>
        <c:noMultiLvlLbl val="0"/>
      </c:catAx>
      <c:valAx>
        <c:axId val="-2144267392"/>
        <c:scaling>
          <c:orientation val="minMax"/>
          <c:max val="0.35000000000000009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pPr>
            <a:endParaRPr lang="pl-PL"/>
          </a:p>
        </c:txPr>
        <c:crossAx val="-214427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919259259259286"/>
          <c:y val="0.82093276716206642"/>
          <c:w val="0.24080734706126375"/>
          <c:h val="0.115688908948314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53790849673207"/>
          <c:y val="2.652732951063818E-2"/>
          <c:w val="0.52688758169934646"/>
          <c:h val="0.8867347871007156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mikołaja!$A$13</c:f>
              <c:strCache>
                <c:ptCount val="1"/>
                <c:pt idx="0">
                  <c:v>bardzo bezpiecznie</c:v>
                </c:pt>
              </c:strCache>
            </c:strRef>
          </c:tx>
          <c:spPr>
            <a:solidFill>
              <a:srgbClr val="334A9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Fira Sans" panose="020B0503050000020004" pitchFamily="34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mikołaja!$B$12:$R$12</c:f>
              <c:strCache>
                <c:ptCount val="17"/>
                <c:pt idx="0">
                  <c:v>POLSKA</c:v>
                </c:pt>
                <c:pt idx="1">
                  <c:v>dolnośląskie</c:v>
                </c:pt>
                <c:pt idx="2">
                  <c:v>kujawsko-pomorskie</c:v>
                </c:pt>
                <c:pt idx="3">
                  <c:v>lubelskie</c:v>
                </c:pt>
                <c:pt idx="4">
                  <c:v>lubuskie</c:v>
                </c:pt>
                <c:pt idx="5">
                  <c:v>łódzkie</c:v>
                </c:pt>
                <c:pt idx="6">
                  <c:v>małopolskie</c:v>
                </c:pt>
                <c:pt idx="7">
                  <c:v>mazowieckie</c:v>
                </c:pt>
                <c:pt idx="8">
                  <c:v>opolskie</c:v>
                </c:pt>
                <c:pt idx="9">
                  <c:v>podkarpackie</c:v>
                </c:pt>
                <c:pt idx="10">
                  <c:v>podlaskie</c:v>
                </c:pt>
                <c:pt idx="11">
                  <c:v>pomorskie</c:v>
                </c:pt>
                <c:pt idx="12">
                  <c:v>śląskie</c:v>
                </c:pt>
                <c:pt idx="13">
                  <c:v>świętokrzyskie</c:v>
                </c:pt>
                <c:pt idx="14">
                  <c:v>warmińsko-mazurskie</c:v>
                </c:pt>
                <c:pt idx="15">
                  <c:v>wielkopolskie</c:v>
                </c:pt>
                <c:pt idx="16">
                  <c:v>zachodniopomorskie</c:v>
                </c:pt>
              </c:strCache>
            </c:strRef>
          </c:cat>
          <c:val>
            <c:numRef>
              <c:f>mikołaja!$B$13:$R$13</c:f>
              <c:numCache>
                <c:formatCode>###0%</c:formatCode>
                <c:ptCount val="17"/>
                <c:pt idx="0">
                  <c:v>0.2</c:v>
                </c:pt>
                <c:pt idx="1">
                  <c:v>0.15000000000000002</c:v>
                </c:pt>
                <c:pt idx="2">
                  <c:v>0.21000000000000002</c:v>
                </c:pt>
                <c:pt idx="3">
                  <c:v>0.21000000000000002</c:v>
                </c:pt>
                <c:pt idx="4">
                  <c:v>0.18000000000000002</c:v>
                </c:pt>
                <c:pt idx="5">
                  <c:v>0.19</c:v>
                </c:pt>
                <c:pt idx="6">
                  <c:v>0.18000000000000002</c:v>
                </c:pt>
                <c:pt idx="7">
                  <c:v>0.25</c:v>
                </c:pt>
                <c:pt idx="8">
                  <c:v>0.22</c:v>
                </c:pt>
                <c:pt idx="9">
                  <c:v>0.21000000000000002</c:v>
                </c:pt>
                <c:pt idx="10">
                  <c:v>0.25</c:v>
                </c:pt>
                <c:pt idx="11">
                  <c:v>0.25</c:v>
                </c:pt>
                <c:pt idx="12">
                  <c:v>0.14000000000000001</c:v>
                </c:pt>
                <c:pt idx="13">
                  <c:v>0.2</c:v>
                </c:pt>
                <c:pt idx="14">
                  <c:v>0.24000000000000002</c:v>
                </c:pt>
                <c:pt idx="15">
                  <c:v>0.26</c:v>
                </c:pt>
                <c:pt idx="16">
                  <c:v>0.13</c:v>
                </c:pt>
              </c:numCache>
            </c:numRef>
          </c:val>
        </c:ser>
        <c:ser>
          <c:idx val="1"/>
          <c:order val="1"/>
          <c:tx>
            <c:strRef>
              <c:f>mikołaja!$A$14</c:f>
              <c:strCache>
                <c:ptCount val="1"/>
                <c:pt idx="0">
                  <c:v>raczej bezpiecznie</c:v>
                </c:pt>
              </c:strCache>
            </c:strRef>
          </c:tx>
          <c:spPr>
            <a:solidFill>
              <a:srgbClr val="99A5C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ira Sans" panose="020B0503050000020004" pitchFamily="34" charset="0"/>
                    <a:ea typeface="Fira Sans" panose="020B0503050000020004" pitchFamily="34" charset="0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mikołaja!$B$12:$R$12</c:f>
              <c:strCache>
                <c:ptCount val="17"/>
                <c:pt idx="0">
                  <c:v>POLSKA</c:v>
                </c:pt>
                <c:pt idx="1">
                  <c:v>dolnośląskie</c:v>
                </c:pt>
                <c:pt idx="2">
                  <c:v>kujawsko-pomorskie</c:v>
                </c:pt>
                <c:pt idx="3">
                  <c:v>lubelskie</c:v>
                </c:pt>
                <c:pt idx="4">
                  <c:v>lubuskie</c:v>
                </c:pt>
                <c:pt idx="5">
                  <c:v>łódzkie</c:v>
                </c:pt>
                <c:pt idx="6">
                  <c:v>małopolskie</c:v>
                </c:pt>
                <c:pt idx="7">
                  <c:v>mazowieckie</c:v>
                </c:pt>
                <c:pt idx="8">
                  <c:v>opolskie</c:v>
                </c:pt>
                <c:pt idx="9">
                  <c:v>podkarpackie</c:v>
                </c:pt>
                <c:pt idx="10">
                  <c:v>podlaskie</c:v>
                </c:pt>
                <c:pt idx="11">
                  <c:v>pomorskie</c:v>
                </c:pt>
                <c:pt idx="12">
                  <c:v>śląskie</c:v>
                </c:pt>
                <c:pt idx="13">
                  <c:v>świętokrzyskie</c:v>
                </c:pt>
                <c:pt idx="14">
                  <c:v>warmińsko-mazurskie</c:v>
                </c:pt>
                <c:pt idx="15">
                  <c:v>wielkopolskie</c:v>
                </c:pt>
                <c:pt idx="16">
                  <c:v>zachodniopomorskie</c:v>
                </c:pt>
              </c:strCache>
            </c:strRef>
          </c:cat>
          <c:val>
            <c:numRef>
              <c:f>mikołaja!$B$14:$R$14</c:f>
              <c:numCache>
                <c:formatCode>###0%</c:formatCode>
                <c:ptCount val="17"/>
                <c:pt idx="0">
                  <c:v>0.69000000000000006</c:v>
                </c:pt>
                <c:pt idx="1">
                  <c:v>0.71000000000000008</c:v>
                </c:pt>
                <c:pt idx="2">
                  <c:v>0.70000000000000007</c:v>
                </c:pt>
                <c:pt idx="3">
                  <c:v>0.67000000000000015</c:v>
                </c:pt>
                <c:pt idx="4">
                  <c:v>0.72000000000000008</c:v>
                </c:pt>
                <c:pt idx="5">
                  <c:v>0.66000000000000014</c:v>
                </c:pt>
                <c:pt idx="6">
                  <c:v>0.7400000000000001</c:v>
                </c:pt>
                <c:pt idx="7">
                  <c:v>0.66000000000000014</c:v>
                </c:pt>
                <c:pt idx="8">
                  <c:v>0.66000000000000014</c:v>
                </c:pt>
                <c:pt idx="9">
                  <c:v>0.71000000000000008</c:v>
                </c:pt>
                <c:pt idx="10">
                  <c:v>0.69000000000000006</c:v>
                </c:pt>
                <c:pt idx="11">
                  <c:v>0.67000000000000015</c:v>
                </c:pt>
                <c:pt idx="12">
                  <c:v>0.70000000000000007</c:v>
                </c:pt>
                <c:pt idx="13">
                  <c:v>0.64000000000000012</c:v>
                </c:pt>
                <c:pt idx="14">
                  <c:v>0.66000000000000014</c:v>
                </c:pt>
                <c:pt idx="15">
                  <c:v>0.66000000000000014</c:v>
                </c:pt>
                <c:pt idx="16">
                  <c:v>0.77000000000000013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100"/>
        <c:axId val="-2144266304"/>
        <c:axId val="-2144265216"/>
      </c:barChart>
      <c:catAx>
        <c:axId val="-214426630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pPr>
            <a:endParaRPr lang="pl-PL"/>
          </a:p>
        </c:txPr>
        <c:crossAx val="-2144265216"/>
        <c:crosses val="autoZero"/>
        <c:auto val="1"/>
        <c:lblAlgn val="ctr"/>
        <c:lblOffset val="100"/>
        <c:noMultiLvlLbl val="0"/>
      </c:catAx>
      <c:valAx>
        <c:axId val="-2144265216"/>
        <c:scaling>
          <c:orientation val="minMax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pPr>
            <a:endParaRPr lang="pl-PL"/>
          </a:p>
        </c:txPr>
        <c:crossAx val="-214426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086150900890648"/>
          <c:y val="0.77013245259413865"/>
          <c:w val="0.23641781045751639"/>
          <c:h val="9.67098874453743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41655903973634"/>
          <c:y val="2.0719198496976274E-2"/>
          <c:w val="0.52061981539088253"/>
          <c:h val="0.925082576729135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'Województwa (2)'!$A$2</c:f>
              <c:strCache>
                <c:ptCount val="1"/>
                <c:pt idx="0">
                  <c:v>Zaufanie do nieznajomych widzianych po raz pierwszy</c:v>
                </c:pt>
              </c:strCache>
            </c:strRef>
          </c:tx>
          <c:spPr>
            <a:solidFill>
              <a:srgbClr val="AAA9A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'Województwa (2)'!$B$1:$R$1</c:f>
              <c:strCache>
                <c:ptCount val="17"/>
                <c:pt idx="0">
                  <c:v>zachodniopomorskie</c:v>
                </c:pt>
                <c:pt idx="1">
                  <c:v>wielkopolskie</c:v>
                </c:pt>
                <c:pt idx="2">
                  <c:v>warmińsko-mazurskie</c:v>
                </c:pt>
                <c:pt idx="3">
                  <c:v>świętokrzyskie</c:v>
                </c:pt>
                <c:pt idx="4">
                  <c:v>śląskie</c:v>
                </c:pt>
                <c:pt idx="5">
                  <c:v>pomorskie</c:v>
                </c:pt>
                <c:pt idx="6">
                  <c:v>podlaskie</c:v>
                </c:pt>
                <c:pt idx="7">
                  <c:v>podkarpackie</c:v>
                </c:pt>
                <c:pt idx="8">
                  <c:v>opolskie</c:v>
                </c:pt>
                <c:pt idx="9">
                  <c:v>mazowieckie</c:v>
                </c:pt>
                <c:pt idx="10">
                  <c:v>małopolskie</c:v>
                </c:pt>
                <c:pt idx="11">
                  <c:v>łódzkie</c:v>
                </c:pt>
                <c:pt idx="12">
                  <c:v>lubuskie</c:v>
                </c:pt>
                <c:pt idx="13">
                  <c:v>lubelskie</c:v>
                </c:pt>
                <c:pt idx="14">
                  <c:v>kujawsko-pomorskie</c:v>
                </c:pt>
                <c:pt idx="15">
                  <c:v>dolnośląskie</c:v>
                </c:pt>
                <c:pt idx="16">
                  <c:v>POLSKA</c:v>
                </c:pt>
              </c:strCache>
            </c:strRef>
          </c:cat>
          <c:val>
            <c:numRef>
              <c:f>'Województwa (2)'!$B$2:$R$2</c:f>
              <c:numCache>
                <c:formatCode>0%</c:formatCode>
                <c:ptCount val="17"/>
                <c:pt idx="0">
                  <c:v>0.41000000000000003</c:v>
                </c:pt>
                <c:pt idx="1">
                  <c:v>0.36000000000000004</c:v>
                </c:pt>
                <c:pt idx="2">
                  <c:v>0.33000000000000007</c:v>
                </c:pt>
                <c:pt idx="3">
                  <c:v>0.47000000000000003</c:v>
                </c:pt>
                <c:pt idx="4">
                  <c:v>0.27</c:v>
                </c:pt>
                <c:pt idx="5">
                  <c:v>0.33000000000000007</c:v>
                </c:pt>
                <c:pt idx="6">
                  <c:v>0.4</c:v>
                </c:pt>
                <c:pt idx="7">
                  <c:v>0.35000000000000003</c:v>
                </c:pt>
                <c:pt idx="8">
                  <c:v>0.4</c:v>
                </c:pt>
                <c:pt idx="9">
                  <c:v>0.37000000000000005</c:v>
                </c:pt>
                <c:pt idx="10">
                  <c:v>0.36000000000000004</c:v>
                </c:pt>
                <c:pt idx="11">
                  <c:v>0.30000000000000004</c:v>
                </c:pt>
                <c:pt idx="12">
                  <c:v>0.31000000000000005</c:v>
                </c:pt>
                <c:pt idx="13">
                  <c:v>0.33000000000000007</c:v>
                </c:pt>
                <c:pt idx="14">
                  <c:v>0.35000000000000003</c:v>
                </c:pt>
                <c:pt idx="15">
                  <c:v>0.29000000000000004</c:v>
                </c:pt>
                <c:pt idx="16">
                  <c:v>0.34</c:v>
                </c:pt>
              </c:numCache>
            </c:numRef>
          </c:val>
        </c:ser>
        <c:ser>
          <c:idx val="1"/>
          <c:order val="1"/>
          <c:tx>
            <c:strRef>
              <c:f>'Województwa (2)'!$A$3</c:f>
              <c:strCache>
                <c:ptCount val="1"/>
                <c:pt idx="0">
                  <c:v>Zaufanie do sąsiadów</c:v>
                </c:pt>
              </c:strCache>
            </c:strRef>
          </c:tx>
          <c:spPr>
            <a:solidFill>
              <a:srgbClr val="BED600"/>
            </a:solidFill>
            <a:ln>
              <a:noFill/>
            </a:ln>
            <a:effectLst/>
          </c:spPr>
          <c:invertIfNegative val="0"/>
          <c:dLbls>
            <c:dLbl>
              <c:idx val="16"/>
              <c:layout>
                <c:manualLayout>
                  <c:x val="-3.4694469519536142E-18"/>
                  <c:y val="3.13266979933646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185517581379842E-2"/>
                      <c:h val="3.8855629966741079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'Województwa (2)'!$B$1:$R$1</c:f>
              <c:strCache>
                <c:ptCount val="17"/>
                <c:pt idx="0">
                  <c:v>zachodniopomorskie</c:v>
                </c:pt>
                <c:pt idx="1">
                  <c:v>wielkopolskie</c:v>
                </c:pt>
                <c:pt idx="2">
                  <c:v>warmińsko-mazurskie</c:v>
                </c:pt>
                <c:pt idx="3">
                  <c:v>świętokrzyskie</c:v>
                </c:pt>
                <c:pt idx="4">
                  <c:v>śląskie</c:v>
                </c:pt>
                <c:pt idx="5">
                  <c:v>pomorskie</c:v>
                </c:pt>
                <c:pt idx="6">
                  <c:v>podlaskie</c:v>
                </c:pt>
                <c:pt idx="7">
                  <c:v>podkarpackie</c:v>
                </c:pt>
                <c:pt idx="8">
                  <c:v>opolskie</c:v>
                </c:pt>
                <c:pt idx="9">
                  <c:v>mazowieckie</c:v>
                </c:pt>
                <c:pt idx="10">
                  <c:v>małopolskie</c:v>
                </c:pt>
                <c:pt idx="11">
                  <c:v>łódzkie</c:v>
                </c:pt>
                <c:pt idx="12">
                  <c:v>lubuskie</c:v>
                </c:pt>
                <c:pt idx="13">
                  <c:v>lubelskie</c:v>
                </c:pt>
                <c:pt idx="14">
                  <c:v>kujawsko-pomorskie</c:v>
                </c:pt>
                <c:pt idx="15">
                  <c:v>dolnośląskie</c:v>
                </c:pt>
                <c:pt idx="16">
                  <c:v>POLSKA</c:v>
                </c:pt>
              </c:strCache>
            </c:strRef>
          </c:cat>
          <c:val>
            <c:numRef>
              <c:f>'Województwa (2)'!$B$3:$R$3</c:f>
              <c:numCache>
                <c:formatCode>0%</c:formatCode>
                <c:ptCount val="17"/>
                <c:pt idx="0">
                  <c:v>0.77000000000000013</c:v>
                </c:pt>
                <c:pt idx="1">
                  <c:v>0.81</c:v>
                </c:pt>
                <c:pt idx="2">
                  <c:v>0.7400000000000001</c:v>
                </c:pt>
                <c:pt idx="3">
                  <c:v>0.76000000000000012</c:v>
                </c:pt>
                <c:pt idx="4">
                  <c:v>0.75000000000000011</c:v>
                </c:pt>
                <c:pt idx="5">
                  <c:v>0.72000000000000008</c:v>
                </c:pt>
                <c:pt idx="6">
                  <c:v>0.77000000000000013</c:v>
                </c:pt>
                <c:pt idx="7">
                  <c:v>0.8</c:v>
                </c:pt>
                <c:pt idx="8">
                  <c:v>0.78</c:v>
                </c:pt>
                <c:pt idx="9">
                  <c:v>0.75000000000000011</c:v>
                </c:pt>
                <c:pt idx="10">
                  <c:v>0.82000000000000006</c:v>
                </c:pt>
                <c:pt idx="11">
                  <c:v>0.69000000000000006</c:v>
                </c:pt>
                <c:pt idx="12">
                  <c:v>0.7400000000000001</c:v>
                </c:pt>
                <c:pt idx="13">
                  <c:v>0.73000000000000009</c:v>
                </c:pt>
                <c:pt idx="14">
                  <c:v>0.70000000000000007</c:v>
                </c:pt>
                <c:pt idx="15">
                  <c:v>0.71000000000000008</c:v>
                </c:pt>
                <c:pt idx="16">
                  <c:v>0.75000000000000011</c:v>
                </c:pt>
              </c:numCache>
            </c:numRef>
          </c:val>
        </c:ser>
        <c:ser>
          <c:idx val="2"/>
          <c:order val="2"/>
          <c:tx>
            <c:strRef>
              <c:f>'Województwa (2)'!$A$4</c:f>
              <c:strCache>
                <c:ptCount val="1"/>
                <c:pt idx="0">
                  <c:v>Zaufanie do ludzi ogólnie rzecz biorąc</c:v>
                </c:pt>
              </c:strCache>
            </c:strRef>
          </c:tx>
          <c:spPr>
            <a:solidFill>
              <a:srgbClr val="334A9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'Województwa (2)'!$B$1:$R$1</c:f>
              <c:strCache>
                <c:ptCount val="17"/>
                <c:pt idx="0">
                  <c:v>zachodniopomorskie</c:v>
                </c:pt>
                <c:pt idx="1">
                  <c:v>wielkopolskie</c:v>
                </c:pt>
                <c:pt idx="2">
                  <c:v>warmińsko-mazurskie</c:v>
                </c:pt>
                <c:pt idx="3">
                  <c:v>świętokrzyskie</c:v>
                </c:pt>
                <c:pt idx="4">
                  <c:v>śląskie</c:v>
                </c:pt>
                <c:pt idx="5">
                  <c:v>pomorskie</c:v>
                </c:pt>
                <c:pt idx="6">
                  <c:v>podlaskie</c:v>
                </c:pt>
                <c:pt idx="7">
                  <c:v>podkarpackie</c:v>
                </c:pt>
                <c:pt idx="8">
                  <c:v>opolskie</c:v>
                </c:pt>
                <c:pt idx="9">
                  <c:v>mazowieckie</c:v>
                </c:pt>
                <c:pt idx="10">
                  <c:v>małopolskie</c:v>
                </c:pt>
                <c:pt idx="11">
                  <c:v>łódzkie</c:v>
                </c:pt>
                <c:pt idx="12">
                  <c:v>lubuskie</c:v>
                </c:pt>
                <c:pt idx="13">
                  <c:v>lubelskie</c:v>
                </c:pt>
                <c:pt idx="14">
                  <c:v>kujawsko-pomorskie</c:v>
                </c:pt>
                <c:pt idx="15">
                  <c:v>dolnośląskie</c:v>
                </c:pt>
                <c:pt idx="16">
                  <c:v>POLSKA</c:v>
                </c:pt>
              </c:strCache>
            </c:strRef>
          </c:cat>
          <c:val>
            <c:numRef>
              <c:f>'Województwa (2)'!$B$4:$R$4</c:f>
              <c:numCache>
                <c:formatCode>0%</c:formatCode>
                <c:ptCount val="17"/>
                <c:pt idx="0">
                  <c:v>0.82000000000000006</c:v>
                </c:pt>
                <c:pt idx="1">
                  <c:v>0.79</c:v>
                </c:pt>
                <c:pt idx="2">
                  <c:v>0.75000000000000011</c:v>
                </c:pt>
                <c:pt idx="3">
                  <c:v>0.83000000000000007</c:v>
                </c:pt>
                <c:pt idx="4">
                  <c:v>0.76000000000000012</c:v>
                </c:pt>
                <c:pt idx="5">
                  <c:v>0.78</c:v>
                </c:pt>
                <c:pt idx="6">
                  <c:v>0.8600000000000001</c:v>
                </c:pt>
                <c:pt idx="7">
                  <c:v>0.84000000000000008</c:v>
                </c:pt>
                <c:pt idx="8">
                  <c:v>0.83000000000000007</c:v>
                </c:pt>
                <c:pt idx="9">
                  <c:v>0.8</c:v>
                </c:pt>
                <c:pt idx="10">
                  <c:v>0.82000000000000006</c:v>
                </c:pt>
                <c:pt idx="11">
                  <c:v>0.78</c:v>
                </c:pt>
                <c:pt idx="12">
                  <c:v>0.82000000000000006</c:v>
                </c:pt>
                <c:pt idx="13">
                  <c:v>0.78</c:v>
                </c:pt>
                <c:pt idx="14">
                  <c:v>0.79</c:v>
                </c:pt>
                <c:pt idx="15">
                  <c:v>0.76000000000000012</c:v>
                </c:pt>
                <c:pt idx="16">
                  <c:v>0.79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-15"/>
        <c:axId val="-2144262496"/>
        <c:axId val="-140033600"/>
      </c:barChart>
      <c:catAx>
        <c:axId val="-2144262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pPr>
            <a:endParaRPr lang="pl-PL"/>
          </a:p>
        </c:txPr>
        <c:crossAx val="-140033600"/>
        <c:crosses val="autoZero"/>
        <c:auto val="1"/>
        <c:lblAlgn val="ctr"/>
        <c:lblOffset val="100"/>
        <c:noMultiLvlLbl val="0"/>
      </c:catAx>
      <c:valAx>
        <c:axId val="-140033600"/>
        <c:scaling>
          <c:orientation val="minMax"/>
          <c:max val="0.9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214426249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892787954116212"/>
          <c:y val="0.5982728724625207"/>
          <c:w val="0.2528124768544236"/>
          <c:h val="0.334853130408686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0.77327</cdr:x>
      <cdr:y>0.72235</cdr:y>
    </cdr:from>
    <cdr:to>
      <cdr:x>1</cdr:x>
      <cdr:y>0.82826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5256550" y="4148411"/>
          <a:ext cx="1541270" cy="6082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dirty="0">
              <a:latin typeface="Fira Sans" panose="020B0503050000020004" pitchFamily="34" charset="0"/>
              <a:ea typeface="Fira Sans" panose="020B0503050000020004" pitchFamily="34" charset="0"/>
            </a:rPr>
            <a:t>Poważne</a:t>
          </a:r>
          <a:r>
            <a:rPr lang="pl-PL" sz="1100" baseline="0" dirty="0">
              <a:latin typeface="Fira Sans" panose="020B0503050000020004" pitchFamily="34" charset="0"/>
              <a:ea typeface="Fira Sans" panose="020B0503050000020004" pitchFamily="34" charset="0"/>
            </a:rPr>
            <a:t> narażenie</a:t>
          </a:r>
        </a:p>
        <a:p xmlns:a="http://schemas.openxmlformats.org/drawingml/2006/main">
          <a:r>
            <a:rPr lang="pl-PL" sz="1100" baseline="0" dirty="0">
              <a:latin typeface="Fira Sans" panose="020B0503050000020004" pitchFamily="34" charset="0"/>
              <a:ea typeface="Fira Sans" panose="020B0503050000020004" pitchFamily="34" charset="0"/>
            </a:rPr>
            <a:t>na zanieczyszczenie</a:t>
          </a:r>
        </a:p>
        <a:p xmlns:a="http://schemas.openxmlformats.org/drawingml/2006/main">
          <a:r>
            <a:rPr lang="pl-PL" sz="1100" baseline="0" dirty="0">
              <a:latin typeface="Fira Sans" panose="020B0503050000020004" pitchFamily="34" charset="0"/>
              <a:ea typeface="Fira Sans" panose="020B0503050000020004" pitchFamily="34" charset="0"/>
            </a:rPr>
            <a:t>powietrza:</a:t>
          </a:r>
          <a:endParaRPr lang="pl-PL" sz="1100" dirty="0">
            <a:latin typeface="Fira Sans" panose="020B0503050000020004" pitchFamily="34" charset="0"/>
            <a:ea typeface="Fira Sans" panose="020B0503050000020004" pitchFamily="34" charset="0"/>
          </a:endParaRPr>
        </a:p>
      </cdr:txBody>
    </cdr:sp>
  </cdr:relSizeAnchor>
  <cdr:relSizeAnchor xmlns:cdr="http://schemas.openxmlformats.org/drawingml/2006/chartDrawing">
    <cdr:from>
      <cdr:x>0.3022</cdr:x>
      <cdr:y>0.03536</cdr:y>
    </cdr:from>
    <cdr:to>
      <cdr:x>0.3022</cdr:x>
      <cdr:y>0.86338</cdr:y>
    </cdr:to>
    <cdr:cxnSp macro="">
      <cdr:nvCxnSpPr>
        <cdr:cNvPr id="4" name="Łącznik prosty 3"/>
        <cdr:cNvCxnSpPr/>
      </cdr:nvCxnSpPr>
      <cdr:spPr>
        <a:xfrm xmlns:a="http://schemas.openxmlformats.org/drawingml/2006/main" flipH="1">
          <a:off x="1958258" y="199843"/>
          <a:ext cx="0" cy="468000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BED6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0.43431</cdr:x>
      <cdr:y>0.0095</cdr:y>
    </cdr:from>
    <cdr:to>
      <cdr:x>0.43431</cdr:x>
      <cdr:y>0.93735</cdr:y>
    </cdr:to>
    <cdr:cxnSp macro="">
      <cdr:nvCxnSpPr>
        <cdr:cNvPr id="6" name="Łącznik prosty 5"/>
        <cdr:cNvCxnSpPr/>
      </cdr:nvCxnSpPr>
      <cdr:spPr>
        <a:xfrm xmlns:a="http://schemas.openxmlformats.org/drawingml/2006/main">
          <a:off x="2952328" y="54575"/>
          <a:ext cx="0" cy="5328592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334A92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0.71264</cdr:x>
      <cdr:y>0.03407</cdr:y>
    </cdr:from>
    <cdr:to>
      <cdr:x>0.71264</cdr:x>
      <cdr:y>0.91566</cdr:y>
    </cdr:to>
    <cdr:cxnSp macro="">
      <cdr:nvCxnSpPr>
        <cdr:cNvPr id="3" name="Łącznik prosty 2"/>
        <cdr:cNvCxnSpPr/>
      </cdr:nvCxnSpPr>
      <cdr:spPr>
        <a:xfrm xmlns:a="http://schemas.openxmlformats.org/drawingml/2006/main">
          <a:off x="4464496" y="203613"/>
          <a:ext cx="0" cy="5268995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99A5C9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0.352</cdr:x>
      <cdr:y>0.04508</cdr:y>
    </cdr:from>
    <cdr:to>
      <cdr:x>0.35632</cdr:x>
      <cdr:y>0.91566</cdr:y>
    </cdr:to>
    <cdr:cxnSp macro="">
      <cdr:nvCxnSpPr>
        <cdr:cNvPr id="4" name="Łącznik prosty 3"/>
        <cdr:cNvCxnSpPr/>
      </cdr:nvCxnSpPr>
      <cdr:spPr>
        <a:xfrm xmlns:a="http://schemas.openxmlformats.org/drawingml/2006/main">
          <a:off x="2205173" y="269428"/>
          <a:ext cx="27075" cy="520318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334A92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0.03911</cdr:x>
      <cdr:y>0.83613</cdr:y>
    </cdr:from>
    <cdr:to>
      <cdr:x>0.23504</cdr:x>
      <cdr:y>1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82504" y="50908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/>
        </a:p>
      </cdr:txBody>
    </cdr:sp>
  </cdr:relSizeAnchor>
  <cdr:relSizeAnchor xmlns:cdr="http://schemas.openxmlformats.org/drawingml/2006/chartDrawing">
    <cdr:from>
      <cdr:x>0.72414</cdr:x>
      <cdr:y>0.60311</cdr:y>
    </cdr:from>
    <cdr:to>
      <cdr:x>0.97701</cdr:x>
      <cdr:y>0.78389</cdr:y>
    </cdr:to>
    <cdr:sp macro="" textlink="">
      <cdr:nvSpPr>
        <cdr:cNvPr id="5" name="pole tekstowe 4"/>
        <cdr:cNvSpPr txBox="1"/>
      </cdr:nvSpPr>
      <cdr:spPr>
        <a:xfrm xmlns:a="http://schemas.openxmlformats.org/drawingml/2006/main">
          <a:off x="4536504" y="3604600"/>
          <a:ext cx="1584176" cy="10804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dirty="0">
              <a:latin typeface="Fira Sans" panose="020B0503050000020004" pitchFamily="34" charset="0"/>
              <a:ea typeface="Fira Sans" panose="020B0503050000020004" pitchFamily="34" charset="0"/>
            </a:rPr>
            <a:t>Osoby czujące się bardzo</a:t>
          </a:r>
        </a:p>
        <a:p xmlns:a="http://schemas.openxmlformats.org/drawingml/2006/main">
          <a:r>
            <a:rPr lang="pl-PL" sz="1100" dirty="0">
              <a:latin typeface="Fira Sans" panose="020B0503050000020004" pitchFamily="34" charset="0"/>
              <a:ea typeface="Fira Sans" panose="020B0503050000020004" pitchFamily="34" charset="0"/>
            </a:rPr>
            <a:t>bezpiecznie lub raczej</a:t>
          </a:r>
        </a:p>
        <a:p xmlns:a="http://schemas.openxmlformats.org/drawingml/2006/main">
          <a:r>
            <a:rPr lang="pl-PL" sz="1100" dirty="0">
              <a:latin typeface="Fira Sans" panose="020B0503050000020004" pitchFamily="34" charset="0"/>
              <a:ea typeface="Fira Sans" panose="020B0503050000020004" pitchFamily="34" charset="0"/>
            </a:rPr>
            <a:t>bezpiecznie chodząc</a:t>
          </a:r>
        </a:p>
        <a:p xmlns:a="http://schemas.openxmlformats.org/drawingml/2006/main">
          <a:r>
            <a:rPr lang="pl-PL" sz="1100" dirty="0">
              <a:latin typeface="Fira Sans" panose="020B0503050000020004" pitchFamily="34" charset="0"/>
              <a:ea typeface="Fira Sans" panose="020B0503050000020004" pitchFamily="34" charset="0"/>
            </a:rPr>
            <a:t>w swojej okolicy</a:t>
          </a:r>
        </a:p>
        <a:p xmlns:a="http://schemas.openxmlformats.org/drawingml/2006/main">
          <a:r>
            <a:rPr lang="pl-PL" sz="1100" dirty="0">
              <a:latin typeface="Fira Sans" panose="020B0503050000020004" pitchFamily="34" charset="0"/>
              <a:ea typeface="Fira Sans" panose="020B0503050000020004" pitchFamily="34" charset="0"/>
            </a:rPr>
            <a:t>po zmroku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0.41667</cdr:x>
      <cdr:y>0.02902</cdr:y>
    </cdr:from>
    <cdr:to>
      <cdr:x>0.42498</cdr:x>
      <cdr:y>0.93392</cdr:y>
    </cdr:to>
    <cdr:cxnSp macro="">
      <cdr:nvCxnSpPr>
        <cdr:cNvPr id="3" name="Łącznik prosty 2"/>
        <cdr:cNvCxnSpPr/>
      </cdr:nvCxnSpPr>
      <cdr:spPr>
        <a:xfrm xmlns:a="http://schemas.openxmlformats.org/drawingml/2006/main">
          <a:off x="2880320" y="176454"/>
          <a:ext cx="57468" cy="550276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AAA9A9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0.63797</cdr:x>
      <cdr:y>0.04226</cdr:y>
    </cdr:from>
    <cdr:to>
      <cdr:x>0.63797</cdr:x>
      <cdr:y>0.91655</cdr:y>
    </cdr:to>
    <cdr:cxnSp macro="">
      <cdr:nvCxnSpPr>
        <cdr:cNvPr id="6" name="Łącznik prosty 5"/>
        <cdr:cNvCxnSpPr/>
      </cdr:nvCxnSpPr>
      <cdr:spPr>
        <a:xfrm xmlns:a="http://schemas.openxmlformats.org/drawingml/2006/main">
          <a:off x="4131440" y="280161"/>
          <a:ext cx="0" cy="579600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BED6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0.67708</cdr:x>
      <cdr:y>0.03199</cdr:y>
    </cdr:from>
    <cdr:to>
      <cdr:x>0.67708</cdr:x>
      <cdr:y>0.90628</cdr:y>
    </cdr:to>
    <cdr:cxnSp macro="">
      <cdr:nvCxnSpPr>
        <cdr:cNvPr id="7" name="Łącznik prosty 6"/>
        <cdr:cNvCxnSpPr/>
      </cdr:nvCxnSpPr>
      <cdr:spPr>
        <a:xfrm xmlns:a="http://schemas.openxmlformats.org/drawingml/2006/main">
          <a:off x="4680520" y="194538"/>
          <a:ext cx="0" cy="5316623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334A92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90C24-295B-4A9F-BA7C-AF2689817961}" type="datetimeFigureOut">
              <a:rPr lang="pl-PL" smtClean="0"/>
              <a:t>2019-01-31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1238250"/>
            <a:ext cx="44577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0720" y="4767262"/>
            <a:ext cx="544576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978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5838" y="9408981"/>
            <a:ext cx="294978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1351D-2E30-4B65-A3A0-1D82E46C47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1853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8033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0138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6849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6006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2810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7761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654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4235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3637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351D-2E30-4B65-A3A0-1D82E46C47D4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8089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>
            <a:spLocks noGrp="1"/>
          </p:cNvSpPr>
          <p:nvPr>
            <p:ph type="title" hasCustomPrompt="1"/>
          </p:nvPr>
        </p:nvSpPr>
        <p:spPr>
          <a:xfrm>
            <a:off x="251653" y="1089025"/>
            <a:ext cx="8639175" cy="21600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dirty="0" smtClean="0"/>
              <a:t>Tytuł prezentacji</a:t>
            </a:r>
            <a:endParaRPr lang="pl-PL" dirty="0"/>
          </a:p>
        </p:txBody>
      </p:sp>
      <p:sp>
        <p:nvSpPr>
          <p:cNvPr id="7" name="Symbol zastępczy tekstu 5"/>
          <p:cNvSpPr>
            <a:spLocks noGrp="1"/>
          </p:cNvSpPr>
          <p:nvPr>
            <p:ph type="body" sz="quarter" idx="13" hasCustomPrompt="1"/>
          </p:nvPr>
        </p:nvSpPr>
        <p:spPr>
          <a:xfrm>
            <a:off x="252001" y="3428999"/>
            <a:ext cx="8639588" cy="1080499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err="1" smtClean="0"/>
              <a:t>Poddtytuł</a:t>
            </a:r>
            <a:r>
              <a:rPr lang="pl-PL" dirty="0" smtClean="0"/>
              <a:t> prezentacji</a:t>
            </a:r>
            <a:endParaRPr lang="pl-PL" dirty="0"/>
          </a:p>
        </p:txBody>
      </p:sp>
      <p:sp>
        <p:nvSpPr>
          <p:cNvPr id="8" name="Symbol zastępczy tekstu 8"/>
          <p:cNvSpPr>
            <a:spLocks noGrp="1"/>
          </p:cNvSpPr>
          <p:nvPr>
            <p:ph type="body" sz="quarter" idx="14" hasCustomPrompt="1"/>
          </p:nvPr>
        </p:nvSpPr>
        <p:spPr>
          <a:xfrm>
            <a:off x="252413" y="4689474"/>
            <a:ext cx="8639175" cy="1439526"/>
          </a:xfrm>
        </p:spPr>
        <p:txBody>
          <a:bodyPr>
            <a:normAutofit/>
          </a:bodyPr>
          <a:lstStyle>
            <a:lvl1pPr marL="342882" indent="-342882">
              <a:buFont typeface="Arial" panose="020B0604020202020204" pitchFamily="34" charset="0"/>
              <a:buNone/>
              <a:defRPr lang="pl-PL" sz="200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>
              <a:buFontTx/>
              <a:buNone/>
              <a:defRPr>
                <a:solidFill>
                  <a:schemeClr val="bg1"/>
                </a:solidFill>
              </a:defRPr>
            </a:lvl2pPr>
          </a:lstStyle>
          <a:p>
            <a:pPr marL="0" lv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dirty="0" smtClean="0"/>
              <a:t>Dane autora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270002" y="6129424"/>
            <a:ext cx="864000" cy="539575"/>
          </a:xfrm>
          <a:prstGeom prst="rect">
            <a:avLst/>
          </a:prstGeom>
        </p:spPr>
        <p:txBody>
          <a:bodyPr vert="horz" lIns="0" tIns="45720" rIns="36000" bIns="45720" rtlCol="0" anchor="ctr" anchorCtr="0"/>
          <a:lstStyle>
            <a:lvl1pPr algn="r">
              <a:defRPr sz="14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pPr algn="l"/>
            <a:r>
              <a:rPr lang="pl-PL" dirty="0" smtClean="0"/>
              <a:t>02.01.2018</a:t>
            </a:r>
            <a:endParaRPr lang="pl-PL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1591" y="6129338"/>
            <a:ext cx="7470409" cy="539662"/>
          </a:xfrm>
          <a:prstGeom prst="rect">
            <a:avLst/>
          </a:prstGeom>
        </p:spPr>
        <p:txBody>
          <a:bodyPr vert="horz" lIns="0" tIns="45720" rIns="91440" bIns="45720" rtlCol="0" anchor="ctr" anchorCtr="0"/>
          <a:lstStyle>
            <a:lvl1pPr algn="l">
              <a:defRPr sz="14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 smtClean="0"/>
              <a:t>Warszawa</a:t>
            </a:r>
            <a:endParaRPr lang="pl-PL" dirty="0"/>
          </a:p>
        </p:txBody>
      </p:sp>
      <p:pic>
        <p:nvPicPr>
          <p:cNvPr id="9" name="Logo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7"/>
          <a:stretch/>
        </p:blipFill>
        <p:spPr>
          <a:xfrm>
            <a:off x="251520" y="188903"/>
            <a:ext cx="124732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7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52413" y="188913"/>
            <a:ext cx="8639175" cy="720000"/>
          </a:xfrm>
        </p:spPr>
        <p:txBody>
          <a:bodyPr/>
          <a:lstStyle>
            <a:lvl1pPr>
              <a:defRPr>
                <a:solidFill>
                  <a:srgbClr val="001377"/>
                </a:solidFill>
                <a:latin typeface="Fira Sans SemiBold" panose="020B0603050000020004" pitchFamily="34" charset="0"/>
                <a:ea typeface="Fira Sans SemiBold" panose="020B0603050000020004" pitchFamily="34" charset="0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52413" y="1089359"/>
            <a:ext cx="8639175" cy="5039979"/>
          </a:xfrm>
        </p:spPr>
        <p:txBody>
          <a:bodyPr anchor="ctr" anchorCtr="0"/>
          <a:lstStyle>
            <a:lvl1pPr marL="228589" indent="-22858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85766" indent="-228589">
              <a:buFont typeface="Fira Sans" panose="020B0503050000020004" pitchFamily="34" charset="0"/>
              <a:buChar char="·"/>
              <a:defRPr>
                <a:solidFill>
                  <a:schemeClr val="tx1"/>
                </a:solidFill>
              </a:defRPr>
            </a:lvl2pPr>
            <a:lvl3pPr marL="1142942" indent="-228589">
              <a:buFont typeface="Fira Sans" panose="020B0503050000020004" pitchFamily="34" charset="0"/>
              <a:buChar char="·"/>
              <a:defRPr>
                <a:solidFill>
                  <a:schemeClr val="tx1"/>
                </a:solidFill>
              </a:defRPr>
            </a:lvl3pPr>
            <a:lvl4pPr marL="1600120" indent="-228589">
              <a:buFont typeface="Fira Sans" panose="020B0503050000020004" pitchFamily="34" charset="0"/>
              <a:buChar char="·"/>
              <a:defRPr>
                <a:solidFill>
                  <a:schemeClr val="tx1"/>
                </a:solidFill>
              </a:defRPr>
            </a:lvl4pPr>
            <a:lvl5pPr marL="2057298" indent="-228589">
              <a:buFont typeface="Fira Sans" panose="020B0503050000020004" pitchFamily="34" charset="0"/>
              <a:buChar char="·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2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2649856" y="6129001"/>
            <a:ext cx="5972143" cy="540088"/>
          </a:xfrm>
        </p:spPr>
        <p:txBody>
          <a:bodyPr/>
          <a:lstStyle>
            <a:lvl1pPr algn="r">
              <a:defRPr/>
            </a:lvl1pPr>
          </a:lstStyle>
          <a:p>
            <a:r>
              <a:rPr lang="pl-PL" dirty="0" smtClean="0"/>
              <a:t>stat.gov.pl</a:t>
            </a:r>
            <a:endParaRPr lang="pl-PL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7"/>
          <a:stretch/>
        </p:blipFill>
        <p:spPr>
          <a:xfrm>
            <a:off x="252413" y="6129089"/>
            <a:ext cx="124732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1955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  <p:extLst mod="1"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0001" y="6129001"/>
            <a:ext cx="8352000" cy="540088"/>
          </a:xfrm>
          <a:prstGeom prst="rect">
            <a:avLst/>
          </a:prstGeom>
        </p:spPr>
        <p:txBody>
          <a:bodyPr vert="horz" lIns="0" tIns="45720" rIns="91440" bIns="45720" rtlCol="0" anchor="ctr" anchorCtr="0"/>
          <a:lstStyle>
            <a:lvl1pPr algn="l">
              <a:defRPr sz="14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 dirty="0" smtClean="0"/>
              <a:t>stat.gov.pl</a:t>
            </a:r>
            <a:endParaRPr lang="pl-PL" dirty="0"/>
          </a:p>
        </p:txBody>
      </p:sp>
      <p:sp>
        <p:nvSpPr>
          <p:cNvPr id="9" name="Tytuł 1"/>
          <p:cNvSpPr>
            <a:spLocks noGrp="1"/>
          </p:cNvSpPr>
          <p:nvPr>
            <p:ph type="title" hasCustomPrompt="1"/>
          </p:nvPr>
        </p:nvSpPr>
        <p:spPr>
          <a:xfrm>
            <a:off x="251653" y="1089025"/>
            <a:ext cx="8639175" cy="21600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smtClean="0"/>
              <a:t>Więcej informacji: stat.gov.pl</a:t>
            </a:r>
          </a:p>
        </p:txBody>
      </p:sp>
      <p:sp>
        <p:nvSpPr>
          <p:cNvPr id="10" name="Symbol zastępczy tekstu 5"/>
          <p:cNvSpPr>
            <a:spLocks noGrp="1"/>
          </p:cNvSpPr>
          <p:nvPr>
            <p:ph type="body" sz="quarter" idx="13" hasCustomPrompt="1"/>
          </p:nvPr>
        </p:nvSpPr>
        <p:spPr>
          <a:xfrm>
            <a:off x="252001" y="3428999"/>
            <a:ext cx="8639588" cy="1080499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 smtClean="0"/>
              <a:t>Dodatkowe informacje</a:t>
            </a:r>
          </a:p>
        </p:txBody>
      </p:sp>
      <p:sp>
        <p:nvSpPr>
          <p:cNvPr id="11" name="Symbol zastępczy tekstu 8"/>
          <p:cNvSpPr>
            <a:spLocks noGrp="1"/>
          </p:cNvSpPr>
          <p:nvPr>
            <p:ph type="body" sz="quarter" idx="14" hasCustomPrompt="1"/>
          </p:nvPr>
        </p:nvSpPr>
        <p:spPr>
          <a:xfrm>
            <a:off x="252413" y="4689474"/>
            <a:ext cx="8639175" cy="1439526"/>
          </a:xfrm>
        </p:spPr>
        <p:txBody>
          <a:bodyPr>
            <a:normAutofit/>
          </a:bodyPr>
          <a:lstStyle>
            <a:lvl1pPr marL="342882" indent="-342882">
              <a:buFont typeface="Arial" panose="020B0604020202020204" pitchFamily="34" charset="0"/>
              <a:buNone/>
              <a:defRPr lang="pl-PL" sz="2000" kern="1200" dirty="0" smtClean="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>
              <a:buFontTx/>
              <a:buNone/>
              <a:defRPr>
                <a:solidFill>
                  <a:schemeClr val="bg1"/>
                </a:solidFill>
              </a:defRPr>
            </a:lvl2pPr>
          </a:lstStyle>
          <a:p>
            <a:pPr marL="0" lv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dirty="0" smtClean="0"/>
              <a:t>Dane autora</a:t>
            </a:r>
          </a:p>
        </p:txBody>
      </p:sp>
      <p:pic>
        <p:nvPicPr>
          <p:cNvPr id="7" name="Logo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7"/>
          <a:stretch/>
        </p:blipFill>
        <p:spPr>
          <a:xfrm>
            <a:off x="251653" y="205573"/>
            <a:ext cx="124732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78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413" y="188913"/>
            <a:ext cx="8639175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413" y="1089000"/>
            <a:ext cx="8639175" cy="50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0002" y="6129424"/>
            <a:ext cx="864000" cy="539575"/>
          </a:xfrm>
          <a:prstGeom prst="rect">
            <a:avLst/>
          </a:prstGeom>
        </p:spPr>
        <p:txBody>
          <a:bodyPr vert="horz" lIns="0" tIns="45720" rIns="36000" bIns="45720" rtlCol="0" anchor="ctr" anchorCtr="0"/>
          <a:lstStyle>
            <a:lvl1pPr algn="r">
              <a:defRPr sz="14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pPr algn="l"/>
            <a:r>
              <a:rPr lang="pl-PL" dirty="0" smtClean="0"/>
              <a:t>02.01.2018</a:t>
            </a:r>
            <a:endParaRPr lang="pl-PL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76000" y="6273000"/>
            <a:ext cx="576000" cy="252000"/>
          </a:xfrm>
          <a:prstGeom prst="flowChartTerminator">
            <a:avLst/>
          </a:prstGeom>
          <a:solidFill>
            <a:srgbClr val="2C2276"/>
          </a:solidFill>
        </p:spPr>
        <p:txBody>
          <a:bodyPr vert="horz" lIns="36000" tIns="45720" rIns="27000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Fira Sans SemiBold" panose="020B0603050000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07FC74E-4485-49A2-BB8C-3F11C6A1A0FF}" type="slidenum">
              <a:rPr lang="pl-PL" smtClean="0"/>
              <a:pPr algn="r"/>
              <a:t>‹#›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1591" y="6129338"/>
            <a:ext cx="7470409" cy="539662"/>
          </a:xfrm>
          <a:prstGeom prst="rect">
            <a:avLst/>
          </a:prstGeom>
        </p:spPr>
        <p:txBody>
          <a:bodyPr vert="horz" lIns="0" tIns="45720" rIns="91440" bIns="45720" rtlCol="0" anchor="ctr" anchorCtr="0"/>
          <a:lstStyle>
            <a:lvl1pPr algn="l">
              <a:defRPr sz="14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 smtClean="0"/>
              <a:t>Warszawa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734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7" r:id="rId3"/>
  </p:sldLayoutIdLst>
  <p:timing>
    <p:tnLst>
      <p:par>
        <p:cTn id="1" dur="indefinite" restart="never" nodeType="tmRoot"/>
      </p:par>
    </p:tnLst>
  </p:timing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rgbClr val="2C2276"/>
          </a:solidFill>
          <a:latin typeface="Fira Sans SemiBold" panose="020B0603050000020004" pitchFamily="34" charset="0"/>
          <a:ea typeface="Fira Sans SemiBold" panose="020B0603050000020004" pitchFamily="34" charset="0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rgbClr val="2C2276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600" kern="1200">
          <a:solidFill>
            <a:srgbClr val="2C2276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600" kern="1200">
          <a:solidFill>
            <a:srgbClr val="2C2276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600" kern="1200">
          <a:solidFill>
            <a:srgbClr val="2C2276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600" kern="1200">
          <a:solidFill>
            <a:srgbClr val="2C2276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orient="horz" pos="3861" userDrawn="1">
          <p15:clr>
            <a:srgbClr val="F26B43"/>
          </p15:clr>
        </p15:guide>
        <p15:guide id="3" pos="159" userDrawn="1">
          <p15:clr>
            <a:srgbClr val="F26B43"/>
          </p15:clr>
        </p15:guide>
        <p15:guide id="4" pos="5601" userDrawn="1">
          <p15:clr>
            <a:srgbClr val="F26B43"/>
          </p15:clr>
        </p15:guide>
        <p15:guide id="5" orient="horz" pos="686" userDrawn="1">
          <p15:clr>
            <a:srgbClr val="F26B43"/>
          </p15:clr>
        </p15:guide>
        <p15:guide id="6" orient="horz" pos="1480" userDrawn="1">
          <p15:clr>
            <a:srgbClr val="F26B43"/>
          </p15:clr>
        </p15:guide>
        <p15:guide id="8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Regionalne zróżnicowanie jakości</a:t>
            </a:r>
            <a:br>
              <a:rPr lang="pl-PL" sz="3200" dirty="0"/>
            </a:br>
            <a:r>
              <a:rPr lang="pl-PL" sz="3200" dirty="0"/>
              <a:t>życia w Polsce w 2018 r.</a:t>
            </a:r>
            <a:br>
              <a:rPr lang="pl-PL" sz="3200" dirty="0"/>
            </a:br>
            <a:r>
              <a:rPr lang="pl-PL" sz="2800" dirty="0"/>
              <a:t>Wyniki Badania spójności społecznej</a:t>
            </a:r>
            <a:endParaRPr lang="pl-PL" sz="32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l"/>
            <a:r>
              <a:rPr lang="pl-PL" dirty="0" smtClean="0"/>
              <a:t>31.01.2019</a:t>
            </a:r>
            <a:endParaRPr lang="pl-PL" dirty="0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/>
              <a:t>Warszawa</a:t>
            </a:r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2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00"/>
    </mc:Choice>
    <mc:Fallback>
      <p:transition spd="slow" advTm="8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/>
                </a:solidFill>
              </a:rPr>
              <a:t>stat.gov.pl</a:t>
            </a:r>
            <a:endParaRPr lang="pl-PL" dirty="0">
              <a:solidFill>
                <a:prstClr val="black"/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8361"/>
            <a:ext cx="8429307" cy="5760640"/>
          </a:xfrm>
        </p:spPr>
      </p:pic>
      <p:sp>
        <p:nvSpPr>
          <p:cNvPr id="6" name="Prostokąt 5"/>
          <p:cNvSpPr/>
          <p:nvPr/>
        </p:nvSpPr>
        <p:spPr>
          <a:xfrm>
            <a:off x="254151" y="368361"/>
            <a:ext cx="8568059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0">
            <a:spAutoFit/>
          </a:bodyPr>
          <a:lstStyle/>
          <a:p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Sytuacja dochodowa gospodarstw </a:t>
            </a:r>
            <a:r>
              <a:rPr lang="pl-PL" sz="2000" dirty="0">
                <a:solidFill>
                  <a:srgbClr val="001D77"/>
                </a:solidFill>
                <a:latin typeface="Fira Sans SemiBold"/>
              </a:rPr>
              <a:t>domowych</a:t>
            </a:r>
          </a:p>
        </p:txBody>
      </p:sp>
    </p:spTree>
    <p:extLst>
      <p:ext uri="{BB962C8B-B14F-4D97-AF65-F5344CB8AC3E}">
        <p14:creationId xmlns:p14="http://schemas.microsoft.com/office/powerpoint/2010/main" val="319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2413" y="1010345"/>
            <a:ext cx="8639175" cy="4938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>
                <a:latin typeface="+mn-lt"/>
              </a:rPr>
              <a:t>Wskaźnik relatywnego ubóstwa dochodowego – % gospodarstw domowych, w których miesięczny dochód jakim dysponowało gospodarstwo domowe (w ciągu 12 miesięcy poprzedzających badanie) był niższy od 60% mediany ogółu gospodarstw domowych w kraju.</a:t>
            </a:r>
          </a:p>
          <a:p>
            <a:pPr marL="0" indent="0">
              <a:buNone/>
            </a:pPr>
            <a:r>
              <a:rPr lang="pl-PL" sz="2000" dirty="0" smtClean="0">
                <a:latin typeface="+mn-lt"/>
              </a:rPr>
              <a:t>Wskaźnik relatywnie wysokich dochodów – % gospodarstw domowych, których miesięczny dochód był wyższy od 5/3 (167%) mediany dochodu ogółu gospodarstw domowych w kraju.</a:t>
            </a:r>
          </a:p>
          <a:p>
            <a:pPr marL="0" indent="0">
              <a:buNone/>
            </a:pPr>
            <a:r>
              <a:rPr lang="pl-PL" sz="2000" dirty="0" smtClean="0">
                <a:latin typeface="+mn-lt"/>
              </a:rPr>
              <a:t>Wartość granicy dla gospodarstwa 1-osobowego:</a:t>
            </a:r>
          </a:p>
          <a:p>
            <a:r>
              <a:rPr lang="pl-PL" sz="2000" dirty="0" smtClean="0">
                <a:latin typeface="+mn-lt"/>
              </a:rPr>
              <a:t>ubóstwa relatywnego – 1280 zł.</a:t>
            </a:r>
          </a:p>
          <a:p>
            <a:r>
              <a:rPr lang="pl-PL" sz="2000" dirty="0" smtClean="0">
                <a:latin typeface="+mn-lt"/>
              </a:rPr>
              <a:t>relatywnie wysokich dochodów – 3556 zł.</a:t>
            </a:r>
          </a:p>
          <a:p>
            <a:pPr marL="0" indent="0">
              <a:buNone/>
            </a:pPr>
            <a:r>
              <a:rPr lang="pl-PL" sz="1800" i="1" dirty="0">
                <a:latin typeface="+mn-lt"/>
              </a:rPr>
              <a:t>W obliczeniach wzięto pod uwagę tzw. dochody ekwiwalentne, czyli porównywalne między gospodarstwami o </a:t>
            </a:r>
            <a:r>
              <a:rPr lang="pl-PL" sz="1800" i="1" dirty="0" smtClean="0">
                <a:latin typeface="+mn-lt"/>
              </a:rPr>
              <a:t>różnym </a:t>
            </a:r>
            <a:r>
              <a:rPr lang="pl-PL" sz="1800" i="1" dirty="0">
                <a:latin typeface="+mn-lt"/>
              </a:rPr>
              <a:t>składzie </a:t>
            </a:r>
            <a:r>
              <a:rPr lang="pl-PL" sz="1800" i="1" dirty="0" smtClean="0">
                <a:latin typeface="+mn-lt"/>
              </a:rPr>
              <a:t>demograficznym.</a:t>
            </a:r>
            <a:endParaRPr lang="pl-PL" sz="1800" dirty="0">
              <a:latin typeface="+mn-lt"/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>
                <a:solidFill>
                  <a:prstClr val="black"/>
                </a:solidFill>
              </a:rPr>
              <a:t>stat.gov.pl</a:t>
            </a:r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2413" y="320320"/>
            <a:ext cx="8568059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pl-PL" sz="2000" dirty="0">
                <a:solidFill>
                  <a:srgbClr val="001D77"/>
                </a:solidFill>
                <a:latin typeface="Fira Sans SemiBold"/>
              </a:rPr>
              <a:t>Sytuacja dochodowa gospodarstw domowych</a:t>
            </a:r>
          </a:p>
        </p:txBody>
      </p:sp>
    </p:spTree>
    <p:extLst>
      <p:ext uri="{BB962C8B-B14F-4D97-AF65-F5344CB8AC3E}">
        <p14:creationId xmlns:p14="http://schemas.microsoft.com/office/powerpoint/2010/main" val="280946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/>
                </a:solidFill>
              </a:rPr>
              <a:t>stat.gov.pl</a:t>
            </a:r>
            <a:endParaRPr lang="pl-PL" dirty="0">
              <a:solidFill>
                <a:prstClr val="black"/>
              </a:solidFill>
            </a:endParaRPr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371474"/>
            <a:ext cx="8424937" cy="5721822"/>
          </a:xfrm>
        </p:spPr>
      </p:pic>
      <p:sp>
        <p:nvSpPr>
          <p:cNvPr id="4" name="Prostokąt 3"/>
          <p:cNvSpPr/>
          <p:nvPr/>
        </p:nvSpPr>
        <p:spPr>
          <a:xfrm>
            <a:off x="251965" y="335769"/>
            <a:ext cx="8568059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0">
            <a:spAutoFit/>
          </a:bodyPr>
          <a:lstStyle/>
          <a:p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Warunki życia gospodarstw </a:t>
            </a:r>
            <a:r>
              <a:rPr lang="pl-PL" sz="2000" dirty="0">
                <a:solidFill>
                  <a:srgbClr val="001D77"/>
                </a:solidFill>
                <a:latin typeface="Fira Sans SemiBold"/>
              </a:rPr>
              <a:t>domowych</a:t>
            </a:r>
          </a:p>
        </p:txBody>
      </p:sp>
    </p:spTree>
    <p:extLst>
      <p:ext uri="{BB962C8B-B14F-4D97-AF65-F5344CB8AC3E}">
        <p14:creationId xmlns:p14="http://schemas.microsoft.com/office/powerpoint/2010/main" val="186026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2413" y="1089359"/>
            <a:ext cx="8496051" cy="48599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Wskaźnik ubóstwa warunków życia </a:t>
            </a:r>
            <a:r>
              <a:rPr lang="pl-PL" sz="2000" dirty="0" smtClean="0"/>
              <a:t>- % </a:t>
            </a:r>
            <a:r>
              <a:rPr lang="pl-PL" sz="2000" dirty="0"/>
              <a:t>gospodarstw domowych, </a:t>
            </a:r>
            <a:r>
              <a:rPr lang="pl-PL" sz="2000" dirty="0" smtClean="0"/>
              <a:t>             w których </a:t>
            </a:r>
            <a:r>
              <a:rPr lang="pl-PL" sz="2000" dirty="0"/>
              <a:t>zaobserwowano co najmniej 10 przejawów złych warunków życia z listy 30 symptomów </a:t>
            </a:r>
            <a:r>
              <a:rPr lang="pl-PL" sz="2000" dirty="0" smtClean="0"/>
              <a:t>dotyczących: jakości </a:t>
            </a:r>
            <a:r>
              <a:rPr lang="pl-PL" sz="2000" dirty="0"/>
              <a:t>mieszkania, poziomu wyposażenia w dobra trwałego użytku, braku możliwości zaspokojenia ze względów finansowych różnego typu potrzeb materialnych </a:t>
            </a:r>
            <a:r>
              <a:rPr lang="pl-PL" sz="2000" dirty="0" smtClean="0"/>
              <a:t>                     i </a:t>
            </a:r>
            <a:r>
              <a:rPr lang="pl-PL" sz="2000" dirty="0"/>
              <a:t>niematerialnych .</a:t>
            </a:r>
          </a:p>
          <a:p>
            <a:pPr marL="0" indent="0">
              <a:buNone/>
            </a:pPr>
            <a:r>
              <a:rPr lang="pl-PL" sz="2000" dirty="0"/>
              <a:t>Wskaźnik dobrych warunków życia  - % gospodarstw domowych, </a:t>
            </a:r>
            <a:r>
              <a:rPr lang="pl-PL" sz="2000" dirty="0" smtClean="0"/>
              <a:t>            w </a:t>
            </a:r>
            <a:r>
              <a:rPr lang="pl-PL" sz="2000" dirty="0"/>
              <a:t>których nie stwierdzono występowania żadnego przejawu złych warunków życia z listy 30 symptomów </a:t>
            </a:r>
            <a:r>
              <a:rPr lang="pl-PL" sz="2000" dirty="0" smtClean="0"/>
              <a:t>dotyczących: jakości </a:t>
            </a:r>
            <a:r>
              <a:rPr lang="pl-PL" sz="2000" dirty="0"/>
              <a:t>mieszkania, poziomu wyposażenia w dobra trwałego użytku, braku możliwości zaspokojenia ze względów finansowych różnego typu potrzeb materialnych i </a:t>
            </a:r>
            <a:r>
              <a:rPr lang="pl-PL" sz="2000" dirty="0" smtClean="0"/>
              <a:t>niematerialnych.</a:t>
            </a:r>
            <a:endParaRPr lang="pl-PL" sz="20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/>
                </a:solidFill>
              </a:rPr>
              <a:t>stat.gov.pl</a:t>
            </a:r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52413" y="332656"/>
            <a:ext cx="8568059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Warunki życia gospodarstw </a:t>
            </a:r>
            <a:r>
              <a:rPr lang="pl-PL" sz="2000" dirty="0">
                <a:solidFill>
                  <a:srgbClr val="001D77"/>
                </a:solidFill>
                <a:latin typeface="Fira Sans SemiBold"/>
              </a:rPr>
              <a:t>domowych</a:t>
            </a:r>
          </a:p>
        </p:txBody>
      </p:sp>
    </p:spTree>
    <p:extLst>
      <p:ext uri="{BB962C8B-B14F-4D97-AF65-F5344CB8AC3E}">
        <p14:creationId xmlns:p14="http://schemas.microsoft.com/office/powerpoint/2010/main" val="332573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Wykres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8270064"/>
              </p:ext>
            </p:extLst>
          </p:nvPr>
        </p:nvGraphicFramePr>
        <p:xfrm>
          <a:off x="1187624" y="926153"/>
          <a:ext cx="6797820" cy="574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/>
                </a:solidFill>
              </a:rPr>
              <a:t>stat.gov.pl</a:t>
            </a:r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6732240" y="1484784"/>
            <a:ext cx="2160240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ea typeface="Fira Sans Light" panose="020B0403050000020004" pitchFamily="34" charset="0"/>
                <a:cs typeface="Times New Roman" panose="02020603050405020304" pitchFamily="18" charset="0"/>
              </a:rPr>
              <a:t>Opracowano na podstawie odpowiedzi na pytanie: </a:t>
            </a:r>
            <a:endParaRPr lang="pl-PL" sz="1400" dirty="0" smtClean="0">
              <a:solidFill>
                <a:prstClr val="black"/>
              </a:solidFill>
              <a:ea typeface="Fira Sans Light" panose="020B0403050000020004" pitchFamily="34" charset="0"/>
              <a:cs typeface="Times New Roman" panose="02020603050405020304" pitchFamily="18" charset="0"/>
            </a:endParaRPr>
          </a:p>
          <a:p>
            <a:r>
              <a:rPr lang="pl-PL" sz="1400" i="1" dirty="0" smtClean="0">
                <a:solidFill>
                  <a:prstClr val="black"/>
                </a:solidFill>
                <a:ea typeface="Fira Sans Light" panose="020B0403050000020004" pitchFamily="34" charset="0"/>
                <a:cs typeface="Times New Roman" panose="02020603050405020304" pitchFamily="18" charset="0"/>
              </a:rPr>
              <a:t>W jakim stopniu w ciągu ostatnich 12 miesięcy był(a) Pan/Pani narażony(a) na zanieczyszczenie powietrza (miał, pyły, kurz, zadymianie, opary, spaliny, ozon)   w swoim miejscu zamieszkania?</a:t>
            </a:r>
            <a:endParaRPr lang="pl-PL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251520" y="239894"/>
            <a:ext cx="8712968" cy="7078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Jakość powietrza w miejscu zamieszkania w ocenie gospodarstw domowych (% </a:t>
            </a:r>
            <a:r>
              <a:rPr lang="pl-PL" sz="2000" dirty="0">
                <a:solidFill>
                  <a:srgbClr val="001D77"/>
                </a:solidFill>
                <a:latin typeface="Fira Sans SemiBold"/>
              </a:rPr>
              <a:t>gospodarstw domowych</a:t>
            </a:r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)</a:t>
            </a:r>
            <a:endParaRPr lang="pl-PL" sz="2000" dirty="0">
              <a:solidFill>
                <a:srgbClr val="001D77"/>
              </a:solidFill>
              <a:latin typeface="Fira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93731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/>
                </a:solidFill>
              </a:rPr>
              <a:t>stat.gov.pl</a:t>
            </a:r>
            <a:endParaRPr lang="pl-PL" dirty="0">
              <a:solidFill>
                <a:prstClr val="black"/>
              </a:solidFill>
            </a:endParaRP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286312"/>
              </p:ext>
            </p:extLst>
          </p:nvPr>
        </p:nvGraphicFramePr>
        <p:xfrm>
          <a:off x="1259632" y="782219"/>
          <a:ext cx="62646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rostokąt 4"/>
          <p:cNvSpPr/>
          <p:nvPr/>
        </p:nvSpPr>
        <p:spPr>
          <a:xfrm>
            <a:off x="6876256" y="933872"/>
            <a:ext cx="20153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ea typeface="Fira Sans Light" panose="020B0403050000020004" pitchFamily="34" charset="0"/>
                <a:cs typeface="Times New Roman" panose="02020603050405020304" pitchFamily="18" charset="0"/>
              </a:rPr>
              <a:t>Opracowano na podstawie odpowiedzi na </a:t>
            </a:r>
            <a:r>
              <a:rPr lang="pl-PL" sz="1400" dirty="0" smtClean="0">
                <a:solidFill>
                  <a:prstClr val="black"/>
                </a:solidFill>
                <a:ea typeface="Fira Sans Light" panose="020B0403050000020004" pitchFamily="34" charset="0"/>
                <a:cs typeface="Times New Roman" panose="02020603050405020304" pitchFamily="18" charset="0"/>
              </a:rPr>
              <a:t>pytanie:</a:t>
            </a:r>
          </a:p>
          <a:p>
            <a:r>
              <a:rPr lang="pl-PL" sz="1400" i="1" dirty="0" smtClean="0">
                <a:solidFill>
                  <a:prstClr val="black"/>
                </a:solidFill>
                <a:ea typeface="Fira Sans Light" panose="020B0403050000020004" pitchFamily="34" charset="0"/>
                <a:cs typeface="Times New Roman" panose="02020603050405020304" pitchFamily="18" charset="0"/>
              </a:rPr>
              <a:t>Jak bezpiecznie czuje się Pan/Pani chodząc samotnie w swojej okolicy po zmroku?</a:t>
            </a:r>
            <a:endParaRPr lang="pl-PL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261259" y="260431"/>
            <a:ext cx="5882380" cy="707886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Poczucie bezpieczeństwa w miejscu zamieszkania</a:t>
            </a:r>
          </a:p>
          <a:p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(% </a:t>
            </a:r>
            <a:r>
              <a:rPr lang="pl-PL" sz="2000" dirty="0">
                <a:solidFill>
                  <a:srgbClr val="001D77"/>
                </a:solidFill>
                <a:latin typeface="Fira Sans SemiBold"/>
              </a:rPr>
              <a:t>osób w wieku 16 lat i więcej</a:t>
            </a:r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)</a:t>
            </a:r>
            <a:endParaRPr lang="pl-PL" sz="2000" dirty="0">
              <a:solidFill>
                <a:srgbClr val="001D77"/>
              </a:solidFill>
              <a:latin typeface="Fira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68943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1263895"/>
              </p:ext>
            </p:extLst>
          </p:nvPr>
        </p:nvGraphicFramePr>
        <p:xfrm>
          <a:off x="1475656" y="733565"/>
          <a:ext cx="6912768" cy="608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/>
                </a:solidFill>
              </a:rPr>
              <a:t>stat.gov.pl</a:t>
            </a:r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6804248" y="701989"/>
            <a:ext cx="23397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ea typeface="Fira Sans Light" panose="020B0403050000020004" pitchFamily="34" charset="0"/>
                <a:cs typeface="Times New Roman" panose="02020603050405020304" pitchFamily="18" charset="0"/>
              </a:rPr>
              <a:t>Opracowano na podstawie odpowiedzi na pytanie: </a:t>
            </a:r>
            <a:endParaRPr lang="pl-PL" sz="1400" dirty="0" smtClean="0">
              <a:solidFill>
                <a:prstClr val="black"/>
              </a:solidFill>
              <a:ea typeface="Fira Sans Light" panose="020B0403050000020004" pitchFamily="34" charset="0"/>
              <a:cs typeface="Times New Roman" panose="02020603050405020304" pitchFamily="18" charset="0"/>
            </a:endParaRPr>
          </a:p>
          <a:p>
            <a:r>
              <a:rPr lang="pl-PL" sz="1400" i="1" dirty="0" smtClean="0">
                <a:solidFill>
                  <a:prstClr val="black"/>
                </a:solidFill>
                <a:ea typeface="Fira Sans Light" panose="020B0403050000020004" pitchFamily="34" charset="0"/>
                <a:cs typeface="Times New Roman" panose="02020603050405020304" pitchFamily="18" charset="0"/>
              </a:rPr>
              <a:t>Czy ma, czy też nie ma Pan/Pani zaufania do: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i="1" dirty="0" smtClean="0">
                <a:solidFill>
                  <a:prstClr val="black"/>
                </a:solidFill>
                <a:ea typeface="Fira Sans Light" panose="020B0403050000020004" pitchFamily="34" charset="0"/>
                <a:cs typeface="Times New Roman" panose="02020603050405020304" pitchFamily="18" charset="0"/>
              </a:rPr>
              <a:t>ludzi ogólnie rzecz biorąc?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i="1" dirty="0" smtClean="0">
                <a:solidFill>
                  <a:prstClr val="black"/>
                </a:solidFill>
                <a:ea typeface="Fira Sans Light" panose="020B0403050000020004" pitchFamily="34" charset="0"/>
                <a:cs typeface="Times New Roman" panose="02020603050405020304" pitchFamily="18" charset="0"/>
              </a:rPr>
              <a:t>sąsiadów?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i="1" dirty="0" smtClean="0">
                <a:solidFill>
                  <a:prstClr val="black"/>
                </a:solidFill>
              </a:rPr>
              <a:t>nieznajomych, których widzi Pan/Pani po raz pierwszy?</a:t>
            </a:r>
          </a:p>
          <a:p>
            <a:r>
              <a:rPr lang="pl-PL" sz="1400" dirty="0" smtClean="0">
                <a:solidFill>
                  <a:prstClr val="black"/>
                </a:solidFill>
              </a:rPr>
              <a:t>Odpowiedzi:</a:t>
            </a:r>
          </a:p>
          <a:p>
            <a:r>
              <a:rPr lang="pl-PL" sz="1400" i="1" dirty="0" smtClean="0">
                <a:solidFill>
                  <a:prstClr val="black"/>
                </a:solidFill>
              </a:rPr>
              <a:t>zdecydowanie mam zaufanie</a:t>
            </a:r>
          </a:p>
          <a:p>
            <a:r>
              <a:rPr lang="pl-PL" sz="1400" i="1" dirty="0" smtClean="0">
                <a:solidFill>
                  <a:prstClr val="black"/>
                </a:solidFill>
              </a:rPr>
              <a:t>lub raczej mam zaufanie</a:t>
            </a:r>
            <a:endParaRPr lang="pl-PL" sz="1400" i="1" dirty="0">
              <a:solidFill>
                <a:prstClr val="black"/>
              </a:solidFill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251520" y="188640"/>
            <a:ext cx="3755195" cy="707886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Zaufanie do ludzi </a:t>
            </a:r>
          </a:p>
          <a:p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(% osób w wieku 16 lat i więcej)</a:t>
            </a:r>
            <a:endParaRPr lang="pl-PL" sz="2000" dirty="0">
              <a:solidFill>
                <a:srgbClr val="001D77"/>
              </a:solidFill>
              <a:latin typeface="Fira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86764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/>
                </a:solidFill>
              </a:rPr>
              <a:t>stat.gov.pl</a:t>
            </a:r>
            <a:endParaRPr lang="pl-PL" dirty="0">
              <a:solidFill>
                <a:prstClr val="black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04664"/>
            <a:ext cx="7827112" cy="5484724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252413" y="270560"/>
            <a:ext cx="8568059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0">
            <a:spAutoFit/>
          </a:bodyPr>
          <a:lstStyle/>
          <a:p>
            <a:r>
              <a:rPr lang="pl-PL" sz="2000" dirty="0" smtClean="0">
                <a:solidFill>
                  <a:srgbClr val="001D77"/>
                </a:solidFill>
                <a:latin typeface="Fira Sans SemiBold"/>
              </a:rPr>
              <a:t>Zadowolenie z życia ogólnie rzecz biorąc</a:t>
            </a:r>
            <a:endParaRPr lang="pl-PL" sz="2000" dirty="0">
              <a:solidFill>
                <a:srgbClr val="001D77"/>
              </a:solidFill>
              <a:latin typeface="Fira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21959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 smtClean="0"/>
              <a:t>stat.gov.pl</a:t>
            </a:r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445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rezentacja PI GUS_Regionalne zróżnicowanie_31stycznia2019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8.0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oddtytuł">
      <a:majorFont>
        <a:latin typeface="Fira Sans SemiBold"/>
        <a:ea typeface=""/>
        <a:cs typeface=""/>
      </a:majorFont>
      <a:minorFont>
        <a:latin typeface="Fira Sans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ard100GUS.potx" id="{744CABD9-55DA-4540-BFB7-092B14802F1A}" vid="{653D86A4-5B02-4BFD-9EAF-2CEAC4478BF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83A1E31-8F52-4852-987E-54CF7733AA20}">
  <we:reference id="wa104178141" version="3.1.7.1" store="pl-PL" storeType="OMEX"/>
  <we:alternateReferences>
    <we:reference id="WA104178141" version="3.1.7.1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FC5375E5221B4995F6EEDB8C0CB9EC" ma:contentTypeVersion="0" ma:contentTypeDescription="Utwórz nowy dokument." ma:contentTypeScope="" ma:versionID="639ffd572c631e985354a98d3c8697d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fdb080088ddf1bdd98b8e55b33ddc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28936C-3F98-476D-9C45-01495F915770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C5842A8-8DF2-4F2F-BE40-9DB5461472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8753CD0-AADD-4CF5-AFB8-9F06D123E1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standard100GUS (1)</Template>
  <TotalTime>1142</TotalTime>
  <Words>409</Words>
  <Application>Microsoft Office PowerPoint</Application>
  <PresentationFormat>Pokaz na ekranie (4:3)</PresentationFormat>
  <Paragraphs>60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7" baseType="lpstr">
      <vt:lpstr>Arial</vt:lpstr>
      <vt:lpstr>Calibri</vt:lpstr>
      <vt:lpstr>Fira Sans</vt:lpstr>
      <vt:lpstr>Fira Sans Light</vt:lpstr>
      <vt:lpstr>Fira Sans SemiBold</vt:lpstr>
      <vt:lpstr>Times New Roman</vt:lpstr>
      <vt:lpstr>Motyw pakietu Office</vt:lpstr>
      <vt:lpstr>Regionalne zróżnicowanie jakości życia w Polsce w 2018 r. Wyniki Badania spójności społecznej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PI GUS_Regionalne zróżnicowanie_31stycznia2019</dc:title>
  <dc:creator>Lisiak  Elżbieta</dc:creator>
  <cp:lastModifiedBy>Żołynia Marcin</cp:lastModifiedBy>
  <cp:revision>83</cp:revision>
  <cp:lastPrinted>2019-01-30T12:15:40Z</cp:lastPrinted>
  <dcterms:created xsi:type="dcterms:W3CDTF">2018-01-15T14:10:23Z</dcterms:created>
  <dcterms:modified xsi:type="dcterms:W3CDTF">2019-01-31T10:31:46Z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0x0101009BFC5375E5221B4995F6EEDB8C0CB9EC</vt:lpwstr>
  </property>
</Properties>
</file>