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harts/chart1.xml" ContentType="application/vnd.openxmlformats-officedocument.drawingml.chart+xml"/>
  <Override PartName="/word/charts/style1.xml" ContentType="application/vnd.ms-office.chartstyle+xml"/>
  <Override PartName="/word/charts/colors1.xml" ContentType="application/vnd.ms-office.chartcolorstyle+xml"/>
  <Override PartName="/word/charts/chart2.xml" ContentType="application/vnd.openxmlformats-officedocument.drawingml.chart+xml"/>
  <Override PartName="/word/charts/style2.xml" ContentType="application/vnd.ms-office.chartstyle+xml"/>
  <Override PartName="/word/charts/colors2.xml" ContentType="application/vnd.ms-office.chartcolorstyle+xml"/>
  <Override PartName="/word/charts/chart3.xml" ContentType="application/vnd.openxmlformats-officedocument.drawingml.chart+xml"/>
  <Override PartName="/word/charts/style3.xml" ContentType="application/vnd.ms-office.chartstyle+xml"/>
  <Override PartName="/word/charts/colors3.xml" ContentType="application/vnd.ms-office.chartcolorstyle+xml"/>
  <Override PartName="/word/charts/chart4.xml" ContentType="application/vnd.openxmlformats-officedocument.drawingml.chart+xml"/>
  <Override PartName="/word/charts/style4.xml" ContentType="application/vnd.ms-office.chartstyle+xml"/>
  <Override PartName="/word/charts/colors4.xml" ContentType="application/vnd.ms-office.chartcolorstyle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charts/chart5.xml" ContentType="application/vnd.openxmlformats-officedocument.drawingml.chart+xml"/>
  <Override PartName="/word/charts/style5.xml" ContentType="application/vnd.ms-office.chartstyle+xml"/>
  <Override PartName="/word/charts/colors5.xml" ContentType="application/vnd.ms-office.chartcolorstyle+xml"/>
  <Override PartName="/word/charts/chart6.xml" ContentType="application/vnd.openxmlformats-officedocument.drawingml.chart+xml"/>
  <Override PartName="/word/charts/style6.xml" ContentType="application/vnd.ms-office.chartstyle+xml"/>
  <Override PartName="/word/charts/colors6.xml" ContentType="application/vnd.ms-office.chartcolorstyle+xml"/>
  <Override PartName="/word/charts/chart7.xml" ContentType="application/vnd.openxmlformats-officedocument.drawingml.chart+xml"/>
  <Override PartName="/word/charts/style7.xml" ContentType="application/vnd.ms-office.chartstyle+xml"/>
  <Override PartName="/word/charts/colors7.xml" ContentType="application/vnd.ms-office.chartcolorstyle+xml"/>
  <Override PartName="/word/charts/chart8.xml" ContentType="application/vnd.openxmlformats-officedocument.drawingml.chart+xml"/>
  <Override PartName="/word/charts/style8.xml" ContentType="application/vnd.ms-office.chartstyle+xml"/>
  <Override PartName="/word/charts/colors8.xml" ContentType="application/vnd.ms-office.chartcolorstyle+xml"/>
  <Override PartName="/word/charts/chart9.xml" ContentType="application/vnd.openxmlformats-officedocument.drawingml.chart+xml"/>
  <Override PartName="/word/charts/style9.xml" ContentType="application/vnd.ms-office.chartstyle+xml"/>
  <Override PartName="/word/charts/colors9.xml" ContentType="application/vnd.ms-office.chartcolorstyle+xml"/>
  <Override PartName="/word/charts/chart10.xml" ContentType="application/vnd.openxmlformats-officedocument.drawingml.chart+xml"/>
  <Override PartName="/word/charts/style10.xml" ContentType="application/vnd.ms-office.chartstyle+xml"/>
  <Override PartName="/word/charts/colors10.xml" ContentType="application/vnd.ms-office.chartcolorstyle+xml"/>
  <Override PartName="/word/charts/chart11.xml" ContentType="application/vnd.openxmlformats-officedocument.drawingml.chart+xml"/>
  <Override PartName="/word/charts/style11.xml" ContentType="application/vnd.ms-office.chartstyle+xml"/>
  <Override PartName="/word/charts/colors11.xml" ContentType="application/vnd.ms-office.chartcolorstyle+xml"/>
  <Override PartName="/word/charts/chart12.xml" ContentType="application/vnd.openxmlformats-officedocument.drawingml.chart+xml"/>
  <Override PartName="/word/charts/style12.xml" ContentType="application/vnd.ms-office.chartstyle+xml"/>
  <Override PartName="/word/charts/colors12.xml" ContentType="application/vnd.ms-office.chartcolorstyle+xml"/>
  <Override PartName="/word/charts/chart13.xml" ContentType="application/vnd.openxmlformats-officedocument.drawingml.chart+xml"/>
  <Override PartName="/word/charts/style13.xml" ContentType="application/vnd.ms-office.chartstyle+xml"/>
  <Override PartName="/word/charts/colors13.xml" ContentType="application/vnd.ms-office.chartcolorstyle+xml"/>
  <Override PartName="/word/charts/chart14.xml" ContentType="application/vnd.openxmlformats-officedocument.drawingml.chart+xml"/>
  <Override PartName="/word/charts/style14.xml" ContentType="application/vnd.ms-office.chartstyle+xml"/>
  <Override PartName="/word/charts/colors14.xml" ContentType="application/vnd.ms-office.chartcolorstyle+xml"/>
  <Override PartName="/word/charts/chart15.xml" ContentType="application/vnd.openxmlformats-officedocument.drawingml.chart+xml"/>
  <Override PartName="/word/charts/style15.xml" ContentType="application/vnd.ms-office.chartstyle+xml"/>
  <Override PartName="/word/charts/colors15.xml" ContentType="application/vnd.ms-office.chartcolorstyle+xml"/>
  <Override PartName="/word/charts/chart16.xml" ContentType="application/vnd.openxmlformats-officedocument.drawingml.chart+xml"/>
  <Override PartName="/word/charts/style16.xml" ContentType="application/vnd.ms-office.chartstyle+xml"/>
  <Override PartName="/word/charts/colors16.xml" ContentType="application/vnd.ms-office.chartcolorstyle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header5.xml" ContentType="application/vnd.openxmlformats-officedocument.wordprocessingml.header+xml"/>
  <Override PartName="/word/footer5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43128336" w14:textId="60657BCF" w:rsidR="0098135C" w:rsidRDefault="00530074" w:rsidP="00273FED">
      <w:pPr>
        <w:pStyle w:val="tytuinformacji"/>
        <w:spacing w:after="600"/>
        <w:rPr>
          <w:shd w:val="clear" w:color="auto" w:fill="FFFFFF"/>
        </w:rPr>
      </w:pPr>
      <w:r w:rsidRPr="00530074">
        <w:rPr>
          <w:shd w:val="clear" w:color="auto" w:fill="FFFFFF"/>
        </w:rPr>
        <w:t>Koniunktura konsumencka</w:t>
      </w:r>
      <w:r w:rsidR="00074DD8" w:rsidRPr="00530074">
        <w:rPr>
          <w:shd w:val="clear" w:color="auto" w:fill="FFFFFF"/>
        </w:rPr>
        <w:t xml:space="preserve"> </w:t>
      </w:r>
      <w:r w:rsidRPr="00530074">
        <w:rPr>
          <w:shd w:val="clear" w:color="auto" w:fill="FFFFFF"/>
        </w:rPr>
        <w:t xml:space="preserve">– </w:t>
      </w:r>
      <w:r w:rsidR="00492511">
        <w:rPr>
          <w:shd w:val="clear" w:color="auto" w:fill="FFFFFF"/>
        </w:rPr>
        <w:t>czerwiec</w:t>
      </w:r>
      <w:r w:rsidR="00B23382">
        <w:rPr>
          <w:shd w:val="clear" w:color="auto" w:fill="FFFFFF"/>
        </w:rPr>
        <w:t xml:space="preserve"> 2022</w:t>
      </w:r>
      <w:r w:rsidRPr="00530074">
        <w:rPr>
          <w:shd w:val="clear" w:color="auto" w:fill="FFFFFF"/>
        </w:rPr>
        <w:t xml:space="preserve"> r.</w:t>
      </w:r>
    </w:p>
    <w:p w14:paraId="58EAE863" w14:textId="67661164" w:rsidR="00F44379" w:rsidRDefault="00273FED" w:rsidP="003348FD">
      <w:pPr>
        <w:pStyle w:val="tekstzboku"/>
        <w:spacing w:before="360" w:after="120"/>
        <w:rPr>
          <w:b/>
          <w:color w:val="auto"/>
          <w:sz w:val="19"/>
          <w:szCs w:val="19"/>
        </w:rPr>
      </w:pPr>
      <w:r>
        <w:rPr>
          <w:b/>
          <w:noProof/>
          <w:color w:val="auto"/>
          <w:sz w:val="19"/>
          <w:szCs w:val="19"/>
        </w:rPr>
        <mc:AlternateContent>
          <mc:Choice Requires="wps">
            <w:drawing>
              <wp:anchor distT="0" distB="0" distL="114300" distR="114300" simplePos="0" relativeHeight="251785216" behindDoc="1" locked="0" layoutInCell="1" allowOverlap="1" wp14:anchorId="741D7EBA" wp14:editId="0758A488">
                <wp:simplePos x="0" y="0"/>
                <wp:positionH relativeFrom="margin">
                  <wp:align>left</wp:align>
                </wp:positionH>
                <wp:positionV relativeFrom="paragraph">
                  <wp:posOffset>84455</wp:posOffset>
                </wp:positionV>
                <wp:extent cx="2088000" cy="1057275"/>
                <wp:effectExtent l="0" t="0" r="26670" b="28575"/>
                <wp:wrapTight wrapText="bothSides">
                  <wp:wrapPolygon edited="0">
                    <wp:start x="788" y="0"/>
                    <wp:lineTo x="0" y="1557"/>
                    <wp:lineTo x="0" y="20238"/>
                    <wp:lineTo x="591" y="21795"/>
                    <wp:lineTo x="21088" y="21795"/>
                    <wp:lineTo x="21679" y="20238"/>
                    <wp:lineTo x="21679" y="1557"/>
                    <wp:lineTo x="20891" y="0"/>
                    <wp:lineTo x="788" y="0"/>
                  </wp:wrapPolygon>
                </wp:wrapTight>
                <wp:docPr id="5" name="Prostokąt zaokrąglony 5" descr="1,2 p. proc. Zmiana bieżącego wskaźnika ufności konsumenckiej (BWUK)&#10;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088000" cy="1057275"/>
                        </a:xfrm>
                        <a:prstGeom prst="roundRect">
                          <a:avLst/>
                        </a:prstGeom>
                        <a:solidFill>
                          <a:srgbClr val="001D77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3DE23B8F" w14:textId="770B1E97" w:rsidR="004F1D9E" w:rsidRPr="00BC44E4" w:rsidRDefault="004F1D9E" w:rsidP="00273FED">
                            <w:pPr>
                              <w:pStyle w:val="Akapitzlist"/>
                              <w:spacing w:before="0" w:after="0" w:line="240" w:lineRule="auto"/>
                              <w:ind w:left="0"/>
                              <w:rPr>
                                <w:rFonts w:ascii="Fira Sans SemiBold" w:hAnsi="Fira Sans SemiBold"/>
                                <w:color w:val="FFFFFF" w:themeColor="background1"/>
                                <w:sz w:val="72"/>
                              </w:rPr>
                            </w:pPr>
                            <w:r>
                              <w:rPr>
                                <w:rStyle w:val="IkonawskanikaZnak"/>
                              </w:rPr>
                              <w:sym w:font="Wingdings" w:char="F0F2"/>
                            </w:r>
                            <w:r>
                              <w:rPr>
                                <w:rFonts w:ascii="Fira Sans SemiBold" w:hAnsi="Fira Sans SemiBold"/>
                                <w:color w:val="FFFFFF" w:themeColor="background1"/>
                                <w:sz w:val="22"/>
                              </w:rPr>
                              <w:t xml:space="preserve"> </w:t>
                            </w:r>
                            <w:r w:rsidR="009E0E16">
                              <w:rPr>
                                <w:rFonts w:ascii="Fira Sans SemiBold" w:hAnsi="Fira Sans SemiBold"/>
                                <w:color w:val="FFFFFF" w:themeColor="background1"/>
                                <w:sz w:val="40"/>
                                <w:szCs w:val="38"/>
                              </w:rPr>
                              <w:t>5,4</w:t>
                            </w:r>
                            <w:r w:rsidRPr="00273FED">
                              <w:rPr>
                                <w:rFonts w:ascii="Fira Sans SemiBold" w:hAnsi="Fira Sans SemiBold"/>
                                <w:color w:val="FFFFFF" w:themeColor="background1"/>
                                <w:sz w:val="40"/>
                                <w:szCs w:val="38"/>
                              </w:rPr>
                              <w:t xml:space="preserve"> p. proc.</w:t>
                            </w:r>
                          </w:p>
                          <w:p w14:paraId="2B13B478" w14:textId="77777777" w:rsidR="004F1D9E" w:rsidRPr="00DD7916" w:rsidRDefault="004F1D9E" w:rsidP="00273FED">
                            <w:pPr>
                              <w:pStyle w:val="tekstnaniebieskimtle"/>
                              <w:rPr>
                                <w:color w:val="FFFFFF" w:themeColor="background1"/>
                                <w:sz w:val="18"/>
                                <w:szCs w:val="20"/>
                              </w:rPr>
                            </w:pPr>
                            <w:r>
                              <w:t>Zmiana bieżącego</w:t>
                            </w:r>
                            <w:r w:rsidRPr="00DD7916">
                              <w:t xml:space="preserve"> wskaźnik</w:t>
                            </w:r>
                            <w:r>
                              <w:t>a</w:t>
                            </w:r>
                            <w:r w:rsidRPr="00DD7916">
                              <w:t xml:space="preserve"> ufności konsumenckiej (BWUK)</w:t>
                            </w:r>
                          </w:p>
                          <w:p w14:paraId="627F69FC" w14:textId="77777777" w:rsidR="004F1D9E" w:rsidRDefault="004F1D9E" w:rsidP="00273FED">
                            <w:pPr>
                              <w:spacing w:before="0" w:after="0"/>
                              <w:jc w:val="center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roundrect w14:anchorId="741D7EBA" id="Prostokąt zaokrąglony 5" o:spid="_x0000_s1026" alt="1,2 p. proc. Zmiana bieżącego wskaźnika ufności konsumenckiej (BWUK)&#10;" style="position:absolute;margin-left:0;margin-top:6.65pt;width:164.4pt;height:83.25pt;z-index:-251531264;visibility:visible;mso-wrap-style:square;mso-width-percent:0;mso-wrap-distance-left:9pt;mso-wrap-distance-top:0;mso-wrap-distance-right:9pt;mso-wrap-distance-bottom:0;mso-position-horizontal:left;mso-position-horizontal-relative:margin;mso-position-vertical:absolute;mso-position-vertical-relative:text;mso-width-percent:0;mso-width-relative:margin;v-text-anchor:middle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I0gxewIAAFgFAAAOAAAAZHJzL2Uyb0RvYy54bWysVE1v2zAMvQ/YfxB0X20H7dIFdYqgRYcB&#10;RVs0HXpWZCk2IIsapcTJfv0o2XGCtthh2EWmTPLxQ4+8ut61hm0V+gZsyYuznDNlJVSNXZf858vd&#10;l0vOfBC2EgasKvleeX49//zpqnMzNYEaTKWQEYj1s86VvA7BzbLMy1q1wp+BU5aUGrAVga64zioU&#10;HaG3Jpvk+desA6wcglTe09/bXsnnCV9rJcOj1l4FZkpOuYV0YjpX8czmV2K2RuHqRg5piH/IohWN&#10;paAj1K0Igm2weQfVNhLBgw5nEtoMtG6kSjVQNUX+ppplLZxKtVBzvBvb5P8frHzYLt0TUhs652ee&#10;xFjFTmMbv5Qf26Vm7cdmqV1gkn5O8svLPKeeStIV+cV0Mr2I7cyO7g59+K6gZVEoOcLGVs/0JKlT&#10;YnvvQ29/sIshPZimumuMSRdcr24Msq2Iz5cXt9PpEOLELDtmnqSwNyo6G/usNGuqmGuKmEilRjwh&#10;pbKh6FW1qFQf5oKKSrygQkaPVFYCjMia0huxB4BI2PfYfX2DfXRViZOjc/63xHrn0SNFBhtG57ax&#10;gB8BGKpqiNzbU/onrYli2K12ZBLFFVT7J2QI/XB4J+8aeq974cOTQJoGemOa8PBIhzbQlRwGibMa&#10;8PdH/6M9kZS0nHU0XSX3vzYCFWfmhyX6fivOz+M4pss5cYcueKpZnWrspr0BYkBBu8TJJEb7YA6i&#10;RmhfaREsYlRSCSspdsllwMPlJvRTT6tEqsUimdEIOhHu7dLJCB4bHKn4snsV6AbSBuL7AxwmUcze&#10;0La3jZ4WFpsAukmcPvZ1aD2Nb+LQsGrifji9J6vjQpz/AQAA//8DAFBLAwQUAAYACAAAACEAINd5&#10;h90AAAAHAQAADwAAAGRycy9kb3ducmV2LnhtbEyPzU7DMBCE70i8g7VIXBB1aCRIQ5wKlb8euNBW&#10;4urGSxIRr4Ptpu7bs5zguDOj2W+qZbKDmNCH3pGCm1kGAqlxpqdWwW77fF2ACFGT0YMjVHDCAMv6&#10;/KzSpXFHesdpE1vBJRRKraCLcSylDE2HVoeZG5HY+3Te6sinb6Xx+sjldpDzLLuVVvfEHzo94qrD&#10;5mtzsArW3628+vApLd6m9JjapxO9vqyUurxID/cgIqb4F4ZffEaHmpn27kAmiEEBD4ms5jkIdvN5&#10;wUP2LNwtCpB1Jf/z1z8AAAD//wMAUEsBAi0AFAAGAAgAAAAhALaDOJL+AAAA4QEAABMAAAAAAAAA&#10;AAAAAAAAAAAAAFtDb250ZW50X1R5cGVzXS54bWxQSwECLQAUAAYACAAAACEAOP0h/9YAAACUAQAA&#10;CwAAAAAAAAAAAAAAAAAvAQAAX3JlbHMvLnJlbHNQSwECLQAUAAYACAAAACEA4CNIMXsCAABYBQAA&#10;DgAAAAAAAAAAAAAAAAAuAgAAZHJzL2Uyb0RvYy54bWxQSwECLQAUAAYACAAAACEAINd5h90AAAAH&#10;AQAADwAAAAAAAAAAAAAAAADVBAAAZHJzL2Rvd25yZXYueG1sUEsFBgAAAAAEAAQA8wAAAN8FAAAA&#10;AA==&#10;" fillcolor="#001d77" strokecolor="#1f4d78 [1604]" strokeweight="1pt">
                <v:stroke joinstyle="miter"/>
                <v:textbox>
                  <w:txbxContent>
                    <w:p w14:paraId="3DE23B8F" w14:textId="770B1E97" w:rsidR="004F1D9E" w:rsidRPr="00BC44E4" w:rsidRDefault="004F1D9E" w:rsidP="00273FED">
                      <w:pPr>
                        <w:pStyle w:val="Akapitzlist"/>
                        <w:spacing w:before="0" w:after="0" w:line="240" w:lineRule="auto"/>
                        <w:ind w:left="0"/>
                        <w:rPr>
                          <w:rFonts w:ascii="Fira Sans SemiBold" w:hAnsi="Fira Sans SemiBold"/>
                          <w:color w:val="FFFFFF" w:themeColor="background1"/>
                          <w:sz w:val="72"/>
                        </w:rPr>
                      </w:pPr>
                      <w:r>
                        <w:rPr>
                          <w:rStyle w:val="IkonawskanikaZnak"/>
                        </w:rPr>
                        <w:sym w:font="Wingdings" w:char="F0F2"/>
                      </w:r>
                      <w:r>
                        <w:rPr>
                          <w:rFonts w:ascii="Fira Sans SemiBold" w:hAnsi="Fira Sans SemiBold"/>
                          <w:color w:val="FFFFFF" w:themeColor="background1"/>
                          <w:sz w:val="22"/>
                        </w:rPr>
                        <w:t xml:space="preserve"> </w:t>
                      </w:r>
                      <w:r w:rsidR="009E0E16">
                        <w:rPr>
                          <w:rFonts w:ascii="Fira Sans SemiBold" w:hAnsi="Fira Sans SemiBold"/>
                          <w:color w:val="FFFFFF" w:themeColor="background1"/>
                          <w:sz w:val="40"/>
                          <w:szCs w:val="38"/>
                        </w:rPr>
                        <w:t>5,4</w:t>
                      </w:r>
                      <w:r w:rsidRPr="00273FED">
                        <w:rPr>
                          <w:rFonts w:ascii="Fira Sans SemiBold" w:hAnsi="Fira Sans SemiBold"/>
                          <w:color w:val="FFFFFF" w:themeColor="background1"/>
                          <w:sz w:val="40"/>
                          <w:szCs w:val="38"/>
                        </w:rPr>
                        <w:t xml:space="preserve"> p. proc.</w:t>
                      </w:r>
                    </w:p>
                    <w:p w14:paraId="2B13B478" w14:textId="77777777" w:rsidR="004F1D9E" w:rsidRPr="00DD7916" w:rsidRDefault="004F1D9E" w:rsidP="00273FED">
                      <w:pPr>
                        <w:pStyle w:val="tekstnaniebieskimtle"/>
                        <w:rPr>
                          <w:color w:val="FFFFFF" w:themeColor="background1"/>
                          <w:sz w:val="18"/>
                          <w:szCs w:val="20"/>
                        </w:rPr>
                      </w:pPr>
                      <w:r>
                        <w:t>Zmiana bieżącego</w:t>
                      </w:r>
                      <w:r w:rsidRPr="00DD7916">
                        <w:t xml:space="preserve"> wskaźnik</w:t>
                      </w:r>
                      <w:r>
                        <w:t>a</w:t>
                      </w:r>
                      <w:r w:rsidRPr="00DD7916">
                        <w:t xml:space="preserve"> ufności konsumenckiej (BWUK)</w:t>
                      </w:r>
                    </w:p>
                    <w:p w14:paraId="627F69FC" w14:textId="77777777" w:rsidR="004F1D9E" w:rsidRDefault="004F1D9E" w:rsidP="00273FED">
                      <w:pPr>
                        <w:spacing w:before="0" w:after="0"/>
                        <w:jc w:val="center"/>
                      </w:pPr>
                    </w:p>
                  </w:txbxContent>
                </v:textbox>
                <w10:wrap type="tight" anchorx="margin"/>
              </v:roundrect>
            </w:pict>
          </mc:Fallback>
        </mc:AlternateContent>
      </w:r>
      <w:r w:rsidR="00B3501C" w:rsidRPr="00CF538E">
        <w:rPr>
          <w:b/>
          <w:color w:val="auto"/>
          <w:sz w:val="19"/>
          <w:szCs w:val="19"/>
        </w:rPr>
        <w:t>W</w:t>
      </w:r>
      <w:r w:rsidR="00B3501C">
        <w:rPr>
          <w:b/>
          <w:color w:val="auto"/>
          <w:sz w:val="19"/>
          <w:szCs w:val="19"/>
        </w:rPr>
        <w:t xml:space="preserve"> </w:t>
      </w:r>
      <w:r w:rsidR="00492511">
        <w:rPr>
          <w:b/>
          <w:color w:val="auto"/>
          <w:sz w:val="19"/>
          <w:szCs w:val="19"/>
        </w:rPr>
        <w:t>czerwcu</w:t>
      </w:r>
      <w:r w:rsidR="00B3501C">
        <w:rPr>
          <w:b/>
          <w:color w:val="auto"/>
          <w:sz w:val="19"/>
          <w:szCs w:val="19"/>
        </w:rPr>
        <w:t xml:space="preserve"> </w:t>
      </w:r>
      <w:r w:rsidR="00974475">
        <w:rPr>
          <w:b/>
          <w:color w:val="auto"/>
          <w:sz w:val="19"/>
          <w:szCs w:val="19"/>
        </w:rPr>
        <w:t>202</w:t>
      </w:r>
      <w:r w:rsidR="00B23382">
        <w:rPr>
          <w:b/>
          <w:color w:val="auto"/>
          <w:sz w:val="19"/>
          <w:szCs w:val="19"/>
        </w:rPr>
        <w:t>2</w:t>
      </w:r>
      <w:r w:rsidR="00B3501C" w:rsidRPr="00CF538E">
        <w:rPr>
          <w:b/>
          <w:color w:val="auto"/>
          <w:sz w:val="19"/>
          <w:szCs w:val="19"/>
        </w:rPr>
        <w:t xml:space="preserve"> r. </w:t>
      </w:r>
      <w:r w:rsidR="000A76BB">
        <w:rPr>
          <w:b/>
          <w:color w:val="auto"/>
          <w:sz w:val="19"/>
          <w:szCs w:val="19"/>
        </w:rPr>
        <w:t xml:space="preserve">odnotowano </w:t>
      </w:r>
      <w:r w:rsidR="008F269F">
        <w:rPr>
          <w:b/>
          <w:color w:val="auto"/>
          <w:sz w:val="19"/>
          <w:szCs w:val="19"/>
        </w:rPr>
        <w:t>pogorszenie</w:t>
      </w:r>
      <w:r w:rsidR="003851F0">
        <w:rPr>
          <w:b/>
          <w:color w:val="auto"/>
          <w:sz w:val="19"/>
          <w:szCs w:val="19"/>
        </w:rPr>
        <w:t xml:space="preserve"> zarówno</w:t>
      </w:r>
      <w:r w:rsidR="000A76BB">
        <w:rPr>
          <w:b/>
          <w:color w:val="auto"/>
          <w:sz w:val="19"/>
          <w:szCs w:val="19"/>
        </w:rPr>
        <w:t xml:space="preserve"> </w:t>
      </w:r>
      <w:r w:rsidR="00921B01">
        <w:rPr>
          <w:b/>
          <w:color w:val="auto"/>
          <w:sz w:val="19"/>
          <w:szCs w:val="19"/>
        </w:rPr>
        <w:t>obecn</w:t>
      </w:r>
      <w:r w:rsidR="000A76BB">
        <w:rPr>
          <w:b/>
          <w:color w:val="auto"/>
          <w:sz w:val="19"/>
          <w:szCs w:val="19"/>
        </w:rPr>
        <w:t>ych</w:t>
      </w:r>
      <w:r w:rsidR="003851F0">
        <w:rPr>
          <w:b/>
          <w:color w:val="auto"/>
          <w:sz w:val="19"/>
          <w:szCs w:val="19"/>
        </w:rPr>
        <w:t>, jak i przyszłych</w:t>
      </w:r>
      <w:r w:rsidR="005449D2">
        <w:rPr>
          <w:b/>
          <w:color w:val="auto"/>
          <w:sz w:val="19"/>
          <w:szCs w:val="19"/>
        </w:rPr>
        <w:t xml:space="preserve"> </w:t>
      </w:r>
      <w:r w:rsidR="00921B01">
        <w:rPr>
          <w:b/>
          <w:color w:val="auto"/>
          <w:sz w:val="19"/>
          <w:szCs w:val="19"/>
        </w:rPr>
        <w:t>nastroj</w:t>
      </w:r>
      <w:r w:rsidR="000A76BB">
        <w:rPr>
          <w:b/>
          <w:color w:val="auto"/>
          <w:sz w:val="19"/>
          <w:szCs w:val="19"/>
        </w:rPr>
        <w:t>ów</w:t>
      </w:r>
      <w:r w:rsidR="00921B01">
        <w:rPr>
          <w:b/>
          <w:color w:val="auto"/>
          <w:sz w:val="19"/>
          <w:szCs w:val="19"/>
        </w:rPr>
        <w:t xml:space="preserve"> konsumencki</w:t>
      </w:r>
      <w:r w:rsidR="000A76BB">
        <w:rPr>
          <w:b/>
          <w:color w:val="auto"/>
          <w:sz w:val="19"/>
          <w:szCs w:val="19"/>
        </w:rPr>
        <w:t>ch</w:t>
      </w:r>
      <w:r w:rsidR="00921B01">
        <w:rPr>
          <w:b/>
          <w:color w:val="auto"/>
          <w:sz w:val="19"/>
          <w:szCs w:val="19"/>
        </w:rPr>
        <w:t xml:space="preserve"> </w:t>
      </w:r>
      <w:r w:rsidR="00B3501C" w:rsidRPr="00CF538E">
        <w:rPr>
          <w:b/>
          <w:color w:val="auto"/>
          <w:sz w:val="19"/>
          <w:szCs w:val="19"/>
        </w:rPr>
        <w:t>w stosunku do poprzedniego miesiąca.</w:t>
      </w:r>
      <w:r w:rsidR="00B3501C">
        <w:rPr>
          <w:b/>
          <w:color w:val="auto"/>
          <w:sz w:val="19"/>
          <w:szCs w:val="19"/>
        </w:rPr>
        <w:t xml:space="preserve"> B</w:t>
      </w:r>
      <w:r w:rsidR="00D06B81">
        <w:rPr>
          <w:b/>
          <w:color w:val="auto"/>
          <w:sz w:val="19"/>
          <w:szCs w:val="19"/>
        </w:rPr>
        <w:t>ieżący wskaźnik ufności konsumenckiej</w:t>
      </w:r>
      <w:r w:rsidR="008663B7">
        <w:rPr>
          <w:b/>
          <w:color w:val="auto"/>
          <w:sz w:val="19"/>
          <w:szCs w:val="19"/>
        </w:rPr>
        <w:t xml:space="preserve"> (BWUK), syntetycznie </w:t>
      </w:r>
      <w:r w:rsidR="008663B7" w:rsidRPr="008663B7">
        <w:rPr>
          <w:b/>
          <w:color w:val="auto"/>
          <w:sz w:val="19"/>
          <w:szCs w:val="19"/>
        </w:rPr>
        <w:t>opisujący obecne tendencje konsumpcji indywidualnej</w:t>
      </w:r>
      <w:r w:rsidR="008663B7">
        <w:rPr>
          <w:b/>
          <w:color w:val="auto"/>
          <w:sz w:val="19"/>
          <w:szCs w:val="19"/>
        </w:rPr>
        <w:t>,</w:t>
      </w:r>
      <w:r w:rsidR="00921B01">
        <w:rPr>
          <w:b/>
          <w:color w:val="auto"/>
          <w:sz w:val="19"/>
          <w:szCs w:val="19"/>
        </w:rPr>
        <w:t xml:space="preserve"> </w:t>
      </w:r>
      <w:r w:rsidR="00C3503E">
        <w:rPr>
          <w:b/>
          <w:color w:val="auto"/>
          <w:sz w:val="19"/>
          <w:szCs w:val="19"/>
        </w:rPr>
        <w:t>wyniósł</w:t>
      </w:r>
      <w:r w:rsidR="00C60AA2">
        <w:rPr>
          <w:b/>
          <w:color w:val="auto"/>
          <w:sz w:val="19"/>
          <w:szCs w:val="19"/>
        </w:rPr>
        <w:t xml:space="preserve"> -</w:t>
      </w:r>
      <w:r w:rsidR="009E0E16">
        <w:rPr>
          <w:b/>
          <w:color w:val="auto"/>
          <w:sz w:val="19"/>
          <w:szCs w:val="19"/>
        </w:rPr>
        <w:t> 43</w:t>
      </w:r>
      <w:r w:rsidR="00FB21F6">
        <w:rPr>
          <w:b/>
          <w:color w:val="auto"/>
          <w:sz w:val="19"/>
          <w:szCs w:val="19"/>
        </w:rPr>
        <w:t>,</w:t>
      </w:r>
      <w:r w:rsidR="009E0E16">
        <w:rPr>
          <w:b/>
          <w:color w:val="auto"/>
          <w:sz w:val="19"/>
          <w:szCs w:val="19"/>
        </w:rPr>
        <w:t>8</w:t>
      </w:r>
      <w:r w:rsidR="000A76BB" w:rsidRPr="007B26F8">
        <w:rPr>
          <w:b/>
          <w:color w:val="auto"/>
          <w:sz w:val="20"/>
          <w:szCs w:val="20"/>
          <w:vertAlign w:val="superscript"/>
        </w:rPr>
        <w:footnoteReference w:id="1"/>
      </w:r>
      <w:r w:rsidR="000A76BB" w:rsidRPr="007B26F8">
        <w:rPr>
          <w:b/>
          <w:color w:val="auto"/>
          <w:sz w:val="20"/>
          <w:szCs w:val="20"/>
          <w:vertAlign w:val="superscript"/>
        </w:rPr>
        <w:t xml:space="preserve"> </w:t>
      </w:r>
      <w:r w:rsidR="00F83720">
        <w:rPr>
          <w:b/>
          <w:color w:val="auto"/>
          <w:sz w:val="20"/>
          <w:szCs w:val="20"/>
          <w:vertAlign w:val="superscript"/>
        </w:rPr>
        <w:t xml:space="preserve"> </w:t>
      </w:r>
      <w:r w:rsidR="00737355">
        <w:rPr>
          <w:b/>
          <w:color w:val="auto"/>
          <w:sz w:val="19"/>
          <w:szCs w:val="19"/>
        </w:rPr>
        <w:t xml:space="preserve">i był o </w:t>
      </w:r>
      <w:r w:rsidR="009E0E16">
        <w:rPr>
          <w:b/>
          <w:color w:val="auto"/>
          <w:sz w:val="19"/>
          <w:szCs w:val="19"/>
        </w:rPr>
        <w:t>5,4</w:t>
      </w:r>
      <w:r w:rsidR="00D80200">
        <w:rPr>
          <w:b/>
          <w:color w:val="auto"/>
          <w:sz w:val="19"/>
          <w:szCs w:val="19"/>
        </w:rPr>
        <w:t xml:space="preserve"> p. </w:t>
      </w:r>
      <w:r w:rsidR="00F72055">
        <w:rPr>
          <w:b/>
          <w:color w:val="auto"/>
          <w:sz w:val="19"/>
          <w:szCs w:val="19"/>
        </w:rPr>
        <w:t xml:space="preserve">proc. </w:t>
      </w:r>
      <w:r w:rsidR="008F269F">
        <w:rPr>
          <w:b/>
          <w:color w:val="auto"/>
          <w:sz w:val="19"/>
          <w:szCs w:val="19"/>
        </w:rPr>
        <w:t>ni</w:t>
      </w:r>
      <w:r w:rsidR="003851F0">
        <w:rPr>
          <w:b/>
          <w:color w:val="auto"/>
          <w:sz w:val="19"/>
          <w:szCs w:val="19"/>
        </w:rPr>
        <w:t>ższy</w:t>
      </w:r>
      <w:r w:rsidR="00921B01">
        <w:rPr>
          <w:b/>
          <w:color w:val="auto"/>
          <w:sz w:val="19"/>
          <w:szCs w:val="19"/>
        </w:rPr>
        <w:t xml:space="preserve"> w</w:t>
      </w:r>
      <w:r w:rsidR="004E4F39">
        <w:rPr>
          <w:b/>
          <w:color w:val="auto"/>
          <w:sz w:val="19"/>
          <w:szCs w:val="19"/>
        </w:rPr>
        <w:t> </w:t>
      </w:r>
      <w:r w:rsidR="00921B01">
        <w:rPr>
          <w:b/>
          <w:color w:val="auto"/>
          <w:sz w:val="19"/>
          <w:szCs w:val="19"/>
        </w:rPr>
        <w:t>stosunku do poprzedniego miesiąca</w:t>
      </w:r>
      <w:r w:rsidR="00D06B81">
        <w:rPr>
          <w:b/>
          <w:color w:val="auto"/>
          <w:sz w:val="19"/>
          <w:szCs w:val="19"/>
        </w:rPr>
        <w:t>.</w:t>
      </w:r>
      <w:r w:rsidR="003348FD">
        <w:rPr>
          <w:b/>
          <w:color w:val="auto"/>
          <w:sz w:val="19"/>
          <w:szCs w:val="19"/>
        </w:rPr>
        <w:t xml:space="preserve"> </w:t>
      </w:r>
    </w:p>
    <w:p w14:paraId="438D47BD" w14:textId="77777777" w:rsidR="003348FD" w:rsidRPr="003348FD" w:rsidRDefault="003348FD" w:rsidP="003348FD">
      <w:pPr>
        <w:pStyle w:val="tekstzboku"/>
        <w:rPr>
          <w:b/>
          <w:color w:val="auto"/>
          <w:sz w:val="19"/>
          <w:szCs w:val="19"/>
        </w:rPr>
      </w:pPr>
    </w:p>
    <w:p w14:paraId="6F9D7B34" w14:textId="4570C009" w:rsidR="00C22105" w:rsidRPr="009A5A6D" w:rsidRDefault="009227A6" w:rsidP="00374750">
      <w:pPr>
        <w:pStyle w:val="Nagwek1"/>
      </w:pPr>
      <w:r w:rsidRPr="00633014">
        <w:rPr>
          <w:rFonts w:ascii="Fira Sans" w:hAnsi="Fira Sans"/>
          <w:b/>
          <w:noProof/>
          <w:spacing w:val="-2"/>
          <w:szCs w:val="19"/>
        </w:rPr>
        <mc:AlternateContent>
          <mc:Choice Requires="wps">
            <w:drawing>
              <wp:anchor distT="45720" distB="45720" distL="114300" distR="114300" simplePos="0" relativeHeight="251674624" behindDoc="1" locked="0" layoutInCell="1" allowOverlap="1" wp14:anchorId="1CAD938B" wp14:editId="6539A1F6">
                <wp:simplePos x="0" y="0"/>
                <wp:positionH relativeFrom="column">
                  <wp:posOffset>5230495</wp:posOffset>
                </wp:positionH>
                <wp:positionV relativeFrom="paragraph">
                  <wp:posOffset>158750</wp:posOffset>
                </wp:positionV>
                <wp:extent cx="1725295" cy="1021080"/>
                <wp:effectExtent l="0" t="0" r="0" b="0"/>
                <wp:wrapTight wrapText="bothSides">
                  <wp:wrapPolygon edited="0">
                    <wp:start x="715" y="0"/>
                    <wp:lineTo x="715" y="20955"/>
                    <wp:lineTo x="20749" y="20955"/>
                    <wp:lineTo x="20749" y="0"/>
                    <wp:lineTo x="715" y="0"/>
                  </wp:wrapPolygon>
                </wp:wrapTight>
                <wp:docPr id="2" name="Pole tekstowe 2" descr="Bieżący wskaźnik ufności konsumenckiej (BWUK) jest niższy o 1,2 p. proc. w stosunku do poprzedniego miesiąca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102108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51F0B92" w14:textId="2E43BAF3" w:rsidR="004F1D9E" w:rsidRPr="00380DFD" w:rsidRDefault="004F1D9E" w:rsidP="00273134">
                            <w:pPr>
                              <w:pStyle w:val="tekstzboku"/>
                            </w:pPr>
                            <w:r>
                              <w:t>Bieżący wskaźnik ufności kons</w:t>
                            </w:r>
                            <w:r w:rsidR="009E0E16">
                              <w:t>umenckiej (BWUK) jest niższy o 5,4</w:t>
                            </w:r>
                            <w:r>
                              <w:t xml:space="preserve"> p. proc. w stosunku do poprzedniego miesiąca</w:t>
                            </w:r>
                          </w:p>
                          <w:p w14:paraId="730BD466" w14:textId="77777777" w:rsidR="004F1D9E" w:rsidRPr="00D616D2" w:rsidRDefault="004F1D9E" w:rsidP="00D616D2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1CAD938B" id="_x0000_t202" coordsize="21600,21600" o:spt="202" path="m,l,21600r21600,l21600,xe">
                <v:stroke joinstyle="miter"/>
                <v:path gradientshapeok="t" o:connecttype="rect"/>
              </v:shapetype>
              <v:shape id="Pole tekstowe 2" o:spid="_x0000_s1027" type="#_x0000_t202" alt="Bieżący wskaźnik ufności konsumenckiej (BWUK) jest niższy o 1,2 p. proc. w stosunku do poprzedniego miesiąca" style="position:absolute;margin-left:411.85pt;margin-top:12.5pt;width:135.85pt;height:80.4pt;z-index:-25164185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eblf+wEAANUDAAAOAAAAZHJzL2Uyb0RvYy54bWysU8tu2zAQvBfoPxC813rAbmzBcpAmTVEg&#10;fQBpP4CiKIsoyWVJ2pL79V1SimM0t6A6EFwtObszO9xej1qRo3BegqlpscgpEYZDK82+pj9/3L9b&#10;U+IDMy1TYERNT8LT693bN9vBVqKEHlQrHEEQ46vB1rQPwVZZ5nkvNPMLsMJgsgOnWcDQ7bPWsQHR&#10;tcrKPH+fDeBa64AL7/Hv3ZSku4TfdYKHb13nRSCqpthbSKtLaxPXbLdl1d4x20s+t8Fe0YVm0mDR&#10;M9QdC4wcnHwBpSV34KELCw46g66TXCQOyKbI/2Hz2DMrEhcUx9uzTP7/wfKvx0f73ZEwfoARB5hI&#10;ePsA/JcnBm57ZvbixjkYesFaLFxEybLB+mq+GqX2lY8gzfAFWhwyOwRIQGPndFQFeRJExwGczqKL&#10;MRAeS16Vq3KzooRjrsjLIl+nsWSserpunQ+fBGgSNzV1ONUEz44PPsR2WPV0JFYzcC+VSpNVhgw1&#10;3azKVbpwkdEyoPGU1DVd5/GbrBBZfjRtuhyYVNMeCygz045MJ85hbEYi21mTqEID7Ql1cDD5DN8F&#10;bnpwfygZ0GM19b8PzAlK1GeDWm6K5TKaMgXL1VWJgbvMNJcZZjhC1TRQMm1vQzLyRPkGNe9kUuO5&#10;k7ll9E4SafZ5NOdlnE49v8bdXwAAAP//AwBQSwMEFAAGAAgAAAAhAJGIveXfAAAACwEAAA8AAABk&#10;cnMvZG93bnJldi54bWxMj01PwzAMhu9I/IfISNxYQllHV5pOE4graOND4pY1XlutcaomW8u/xzux&#10;my0/ev28xWpynTjhEFpPGu5nCgRS5W1LtYbPj9e7DESIhqzpPKGGXwywKq+vCpNbP9IGT9tYCw6h&#10;kBsNTYx9LmWoGnQmzHyPxLe9H5yJvA61tIMZOdx1MlFqIZ1piT80psfnBqvD9ug0fL3tf77n6r1+&#10;cWk/+klJckup9e3NtH4CEXGK/zCc9VkdSnba+SPZIDoNWfLwyKiGJOVOZ0At0zmIHU9ZmoEsC3nZ&#10;ofwDAAD//wMAUEsBAi0AFAAGAAgAAAAhALaDOJL+AAAA4QEAABMAAAAAAAAAAAAAAAAAAAAAAFtD&#10;b250ZW50X1R5cGVzXS54bWxQSwECLQAUAAYACAAAACEAOP0h/9YAAACUAQAACwAAAAAAAAAAAAAA&#10;AAAvAQAAX3JlbHMvLnJlbHNQSwECLQAUAAYACAAAACEAwXm5X/sBAADVAwAADgAAAAAAAAAAAAAA&#10;AAAuAgAAZHJzL2Uyb0RvYy54bWxQSwECLQAUAAYACAAAACEAkYi95d8AAAALAQAADwAAAAAAAAAA&#10;AAAAAABVBAAAZHJzL2Rvd25yZXYueG1sUEsFBgAAAAAEAAQA8wAAAGEFAAAAAA==&#10;" filled="f" stroked="f">
                <v:textbox>
                  <w:txbxContent>
                    <w:p w14:paraId="651F0B92" w14:textId="2E43BAF3" w:rsidR="004F1D9E" w:rsidRPr="00380DFD" w:rsidRDefault="004F1D9E" w:rsidP="00273134">
                      <w:pPr>
                        <w:pStyle w:val="tekstzboku"/>
                      </w:pPr>
                      <w:r>
                        <w:t>Bieżący wskaźnik ufności kons</w:t>
                      </w:r>
                      <w:r w:rsidR="009E0E16">
                        <w:t>umenckiej (BWUK) jest niższy o 5,4</w:t>
                      </w:r>
                      <w:r>
                        <w:t xml:space="preserve"> p. proc. w stosunku do poprzedniego miesiąca</w:t>
                      </w:r>
                    </w:p>
                    <w:p w14:paraId="730BD466" w14:textId="77777777" w:rsidR="004F1D9E" w:rsidRPr="00D616D2" w:rsidRDefault="004F1D9E" w:rsidP="00D616D2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 w:rsidR="009A5A6D" w:rsidRPr="009A5A6D">
        <w:t>Bieżący wska</w:t>
      </w:r>
      <w:r w:rsidR="009A5A6D">
        <w:t>ź</w:t>
      </w:r>
      <w:r w:rsidR="006404CD">
        <w:t>nik ufności konsumenckiej</w:t>
      </w:r>
      <w:r w:rsidR="00A217E6">
        <w:t xml:space="preserve"> (BWUK) </w:t>
      </w:r>
      <w:r w:rsidR="00415033">
        <w:t xml:space="preserve">w </w:t>
      </w:r>
      <w:r w:rsidR="00492511">
        <w:t>czerwcu</w:t>
      </w:r>
      <w:r w:rsidR="00415033">
        <w:t xml:space="preserve"> </w:t>
      </w:r>
      <w:r w:rsidR="00B23382">
        <w:t>2022</w:t>
      </w:r>
      <w:r w:rsidR="009A5A6D" w:rsidRPr="009A5A6D">
        <w:t xml:space="preserve"> r.</w:t>
      </w:r>
    </w:p>
    <w:p w14:paraId="04738C3E" w14:textId="4E7E0030" w:rsidR="006062B7" w:rsidRDefault="006062B7" w:rsidP="006062B7">
      <w:pPr>
        <w:pStyle w:val="Default"/>
        <w:spacing w:before="240" w:after="120" w:line="288" w:lineRule="auto"/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</w:pPr>
      <w:r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Wszystkie składowe wskaźnika uzyskały wartości niższe niż przed miesiącem. Największe spadki odnotowano dla ocen </w:t>
      </w:r>
      <w:r w:rsidR="009E0E16"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obecnej możliwo</w:t>
      </w:r>
      <w:r w:rsidR="009E0E16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ści dokonywania ważnych zakupów </w:t>
      </w:r>
      <w:r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oraz przyszłej</w:t>
      </w:r>
      <w:r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sytuacji</w:t>
      </w:r>
      <w:r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finansowej gospodarstwa domowego</w:t>
      </w:r>
      <w:r w:rsidR="009E0E16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(spadki o 7,9</w:t>
      </w:r>
      <w:r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p. proc. </w:t>
      </w:r>
      <w:r w:rsidR="009E0E16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w obu przypadkach).</w:t>
      </w:r>
      <w:r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Dla pozostałych składowych wskaźnika spadki</w:t>
      </w:r>
      <w:r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</w:t>
      </w:r>
      <w:r w:rsidR="009E0E16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kształtowały się następująco: 7,2</w:t>
      </w:r>
      <w:r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p. proc. dla oceny</w:t>
      </w:r>
      <w:r w:rsidR="009E0E16" w:rsidRPr="009E0E16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</w:t>
      </w:r>
      <w:r w:rsidR="009E0E16"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obecnej sytuacji finanso</w:t>
      </w:r>
      <w:r w:rsidR="009E0E16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wej gospodarstwa domowego, 2,5</w:t>
      </w:r>
      <w:r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p. proc. dla oceny </w:t>
      </w:r>
      <w:r w:rsidR="009E0E16"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obecnej sytuacji ekonomicznej kraju</w:t>
      </w:r>
      <w:r w:rsidR="009E0E16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oraz 1,3</w:t>
      </w:r>
      <w:r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p. proc. dla oceny </w:t>
      </w:r>
      <w:r w:rsidR="009E0E16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przyszłej</w:t>
      </w:r>
      <w:r w:rsidR="009E0E16"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sytuacji ekonomicznej kraju</w:t>
      </w:r>
      <w:r w:rsidRPr="00513304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.</w:t>
      </w:r>
    </w:p>
    <w:p w14:paraId="6E76A074" w14:textId="20E4BB25" w:rsidR="00F63EDE" w:rsidRDefault="007F4339" w:rsidP="00D47A46">
      <w:pPr>
        <w:pStyle w:val="Default"/>
        <w:spacing w:before="240" w:after="120" w:line="288" w:lineRule="auto"/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</w:pPr>
      <w:r w:rsidRPr="00396FC5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W </w:t>
      </w:r>
      <w:r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odniesieniu</w:t>
      </w:r>
      <w:r w:rsidRPr="00396FC5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do </w:t>
      </w:r>
      <w:r w:rsidR="00492511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czerwca</w:t>
      </w:r>
      <w:r w:rsidR="00B23382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2021</w:t>
      </w:r>
      <w:r w:rsidRPr="00396FC5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r. obecna war</w:t>
      </w:r>
      <w:r w:rsidR="00534D9B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tość BWUK jest </w:t>
      </w:r>
      <w:r w:rsidR="00356E22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niższa o </w:t>
      </w:r>
      <w:r w:rsidR="00F70167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>29,0</w:t>
      </w:r>
      <w:r w:rsidRPr="00396FC5">
        <w:rPr>
          <w:rFonts w:ascii="Fira Sans" w:hAnsi="Fira Sans" w:cstheme="minorBidi"/>
          <w:color w:val="auto"/>
          <w:sz w:val="19"/>
          <w:szCs w:val="22"/>
          <w:shd w:val="clear" w:color="auto" w:fill="FFFFFF"/>
        </w:rPr>
        <w:t xml:space="preserve"> p. proc. </w:t>
      </w:r>
    </w:p>
    <w:p w14:paraId="18A62F1D" w14:textId="67FD42D0" w:rsidR="00C074FD" w:rsidRPr="00396FC5" w:rsidRDefault="00C074FD" w:rsidP="00C074FD">
      <w:pPr>
        <w:pStyle w:val="Nagwek1"/>
      </w:pPr>
      <w:r w:rsidRPr="00633014">
        <w:rPr>
          <w:rFonts w:ascii="Fira Sans" w:hAnsi="Fira Sans"/>
          <w:b/>
          <w:noProof/>
          <w:spacing w:val="-2"/>
          <w:szCs w:val="19"/>
        </w:rPr>
        <mc:AlternateContent>
          <mc:Choice Requires="wps">
            <w:drawing>
              <wp:anchor distT="45720" distB="45720" distL="114300" distR="114300" simplePos="0" relativeHeight="251737088" behindDoc="1" locked="0" layoutInCell="1" allowOverlap="1" wp14:anchorId="482DED23" wp14:editId="1F5C3157">
                <wp:simplePos x="0" y="0"/>
                <wp:positionH relativeFrom="column">
                  <wp:posOffset>5219065</wp:posOffset>
                </wp:positionH>
                <wp:positionV relativeFrom="paragraph">
                  <wp:posOffset>162560</wp:posOffset>
                </wp:positionV>
                <wp:extent cx="1725295" cy="985520"/>
                <wp:effectExtent l="0" t="0" r="0" b="5080"/>
                <wp:wrapTight wrapText="bothSides">
                  <wp:wrapPolygon edited="0">
                    <wp:start x="715" y="0"/>
                    <wp:lineTo x="715" y="21294"/>
                    <wp:lineTo x="20749" y="21294"/>
                    <wp:lineTo x="20749" y="0"/>
                    <wp:lineTo x="715" y="0"/>
                  </wp:wrapPolygon>
                </wp:wrapTight>
                <wp:docPr id="16" name="Pole tekstowe 16" descr="Wyprzedzający wskaźnik ufności konsumenckiej (WWUK) spadł o 0,9 p. proc. w stosunku do poprzedniego miesiąca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9855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38208D4" w14:textId="026666F2" w:rsidR="004F1D9E" w:rsidRPr="00380DFD" w:rsidRDefault="004F1D9E" w:rsidP="00273134">
                            <w:pPr>
                              <w:pStyle w:val="tekstzboku"/>
                            </w:pPr>
                            <w:r w:rsidRPr="00380DFD">
                              <w:t xml:space="preserve">Wyprzedzający wskaźnik ufności konsumenckiej </w:t>
                            </w:r>
                            <w:r w:rsidR="009E0E16">
                              <w:t>(WWUK) spadł o 3,4</w:t>
                            </w:r>
                            <w:r>
                              <w:t xml:space="preserve"> p. proc. w stosunku do poprzedniego miesiąca</w:t>
                            </w:r>
                          </w:p>
                          <w:p w14:paraId="0E998CC7" w14:textId="77777777" w:rsidR="004F1D9E" w:rsidRPr="00380DFD" w:rsidRDefault="004F1D9E" w:rsidP="00C074FD">
                            <w:pPr>
                              <w:pStyle w:val="tekstzboku"/>
                            </w:pPr>
                          </w:p>
                          <w:p w14:paraId="33BA6704" w14:textId="77777777" w:rsidR="004F1D9E" w:rsidRPr="00D616D2" w:rsidRDefault="004F1D9E" w:rsidP="00C074FD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82DED23" id="Pole tekstowe 16" o:spid="_x0000_s1028" type="#_x0000_t202" alt="Wyprzedzający wskaźnik ufności konsumenckiej (WWUK) spadł o 0,9 p. proc. w stosunku do poprzedniego miesiąca" style="position:absolute;margin-left:410.95pt;margin-top:12.8pt;width:135.85pt;height:77.6pt;z-index:-25157939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KDMJ+wEAANQDAAAOAAAAZHJzL2Uyb0RvYy54bWysU8tu2zAQvBfoPxC817IFq4kFy0GaNEWB&#10;9AGk/YA1RVlESS5L0pbcr++SchyjvRXVgSC13Nmd2eH6ZjSaHaQPCm3DF7M5Z9IKbJXdNfz7t4c3&#10;15yFCLYFjVY2/CgDv9m8frUeXC1L7FG30jMCsaEeXMP7GF1dFEH00kCYoZOWgh16A5GOfle0HgZC&#10;N7oo5/O3xYC+dR6FDIH+3k9Bvsn4XSdF/NJ1QUamG069xbz6vG7TWmzWUO88uF6JUxvwD10YUJaK&#10;nqHuIQLbe/UXlFHCY8AuzgSaArtOCZk5EJvF/A82Tz04mbmQOMGdZQr/D1Z8Pjy5r57F8R2ONMBM&#10;IrhHFD8Cs3jXg93JW+9x6CW0VHiRJCsGF+pTapI61CGBbIdP2NKQYR8xA42dN0kV4skInQZwPIsu&#10;x8hEKnlVVuWq4kxQbHVdVWWeSgH1c7bzIX6QaFjaNNzTUDM6HB5DTN1A/XwlFbP4oLTOg9WWDQRa&#10;lVVOuIgYFcl3WpmGX8/TNzkhkXxv25wcQelpTwW0PbFORCfKcdyOTLUNL1NuEmGL7ZFk8DjZjJ4F&#10;bXr0vzgbyGINDz/34CVn+qMlKVeL5TJ5Mh+W1RURZ/4ysr2MgBUE1fDI2bS9i9nHE+VbkrxTWY2X&#10;Tk4tk3WySCebJ29envOtl8e4+Q0AAP//AwBQSwMEFAAGAAgAAAAhABjrdYbeAAAACwEAAA8AAABk&#10;cnMvZG93bnJldi54bWxMj8FOwzAMhu9IvENkJG4sWWFTW5pOCMSViW0gccsar61onKrJ1vL2807s&#10;9lv+9PtzsZpcJ044hNaThvlMgUCqvG2p1rDbvj+kIEI0ZE3nCTX8YYBVeXtTmNz6kT7xtIm14BIK&#10;udHQxNjnUoaqQWfCzPdIvDv4wZnI41BLO5iRy10nE6WW0pmW+EJjenxtsPrdHJ2Gr4/Dz/eTWtdv&#10;btGPflKSXCa1vr+bXp5BRJziPwwXfVaHkp32/kg2iE5DmswzRjUkiyWIC6CyR057TqlKQZaFvP6h&#10;PAMAAP//AwBQSwECLQAUAAYACAAAACEAtoM4kv4AAADhAQAAEwAAAAAAAAAAAAAAAAAAAAAAW0Nv&#10;bnRlbnRfVHlwZXNdLnhtbFBLAQItABQABgAIAAAAIQA4/SH/1gAAAJQBAAALAAAAAAAAAAAAAAAA&#10;AC8BAABfcmVscy8ucmVsc1BLAQItABQABgAIAAAAIQCfKDMJ+wEAANQDAAAOAAAAAAAAAAAAAAAA&#10;AC4CAABkcnMvZTJvRG9jLnhtbFBLAQItABQABgAIAAAAIQAY63WG3gAAAAsBAAAPAAAAAAAAAAAA&#10;AAAAAFUEAABkcnMvZG93bnJldi54bWxQSwUGAAAAAAQABADzAAAAYAUAAAAA&#10;" filled="f" stroked="f">
                <v:textbox>
                  <w:txbxContent>
                    <w:p w14:paraId="638208D4" w14:textId="026666F2" w:rsidR="004F1D9E" w:rsidRPr="00380DFD" w:rsidRDefault="004F1D9E" w:rsidP="00273134">
                      <w:pPr>
                        <w:pStyle w:val="tekstzboku"/>
                      </w:pPr>
                      <w:r w:rsidRPr="00380DFD">
                        <w:t xml:space="preserve">Wyprzedzający wskaźnik ufności konsumenckiej </w:t>
                      </w:r>
                      <w:r w:rsidR="009E0E16">
                        <w:t>(WWUK) spadł o 3,4</w:t>
                      </w:r>
                      <w:r>
                        <w:t xml:space="preserve"> p. proc. w stosunku do poprzedniego miesiąca</w:t>
                      </w:r>
                    </w:p>
                    <w:p w14:paraId="0E998CC7" w14:textId="77777777" w:rsidR="004F1D9E" w:rsidRPr="00380DFD" w:rsidRDefault="004F1D9E" w:rsidP="00C074FD">
                      <w:pPr>
                        <w:pStyle w:val="tekstzboku"/>
                      </w:pPr>
                    </w:p>
                    <w:p w14:paraId="33BA6704" w14:textId="77777777" w:rsidR="004F1D9E" w:rsidRPr="00D616D2" w:rsidRDefault="004F1D9E" w:rsidP="00C074FD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 w:rsidRPr="00396FC5">
        <w:t xml:space="preserve">Wyprzedzający </w:t>
      </w:r>
      <w:r w:rsidRPr="009A5A6D">
        <w:t>wska</w:t>
      </w:r>
      <w:r>
        <w:t>ź</w:t>
      </w:r>
      <w:r w:rsidR="006404CD">
        <w:t>nik ufności konsumenckiej</w:t>
      </w:r>
      <w:r w:rsidR="00A217E6">
        <w:t xml:space="preserve"> (WWUK)</w:t>
      </w:r>
      <w:r w:rsidRPr="009A5A6D">
        <w:t xml:space="preserve"> w</w:t>
      </w:r>
      <w:r w:rsidR="00415033">
        <w:t xml:space="preserve"> </w:t>
      </w:r>
      <w:r w:rsidR="00492511">
        <w:t>czerwcu</w:t>
      </w:r>
      <w:r w:rsidR="00415033">
        <w:t xml:space="preserve"> </w:t>
      </w:r>
      <w:r w:rsidR="00B23382">
        <w:t>2022</w:t>
      </w:r>
      <w:r w:rsidRPr="009A5A6D">
        <w:t xml:space="preserve"> r.</w:t>
      </w:r>
    </w:p>
    <w:p w14:paraId="1F0D42E4" w14:textId="7768A604" w:rsidR="00086A91" w:rsidRDefault="00C074FD" w:rsidP="00086A91">
      <w:pPr>
        <w:spacing w:after="0" w:line="288" w:lineRule="auto"/>
        <w:rPr>
          <w:shd w:val="clear" w:color="auto" w:fill="FFFFFF"/>
        </w:rPr>
      </w:pPr>
      <w:r w:rsidRPr="00396FC5">
        <w:rPr>
          <w:shd w:val="clear" w:color="auto" w:fill="FFFFFF"/>
        </w:rPr>
        <w:t>Wyprzedzający wskaźnik ufności konsumenckiej (WWUK), syntetycznie opisujący oczekiwane w najbliższych miesiącach tend</w:t>
      </w:r>
      <w:r w:rsidR="006C105E">
        <w:rPr>
          <w:shd w:val="clear" w:color="auto" w:fill="FFFFFF"/>
        </w:rPr>
        <w:t xml:space="preserve">encje konsumpcji indywidualnej, </w:t>
      </w:r>
      <w:r w:rsidR="009B42D9">
        <w:rPr>
          <w:shd w:val="clear" w:color="auto" w:fill="FFFFFF"/>
        </w:rPr>
        <w:t>spadł</w:t>
      </w:r>
      <w:r w:rsidR="0090561C">
        <w:rPr>
          <w:shd w:val="clear" w:color="auto" w:fill="FFFFFF"/>
        </w:rPr>
        <w:t xml:space="preserve"> o </w:t>
      </w:r>
      <w:r w:rsidR="009E0E16">
        <w:rPr>
          <w:shd w:val="clear" w:color="auto" w:fill="FFFFFF"/>
        </w:rPr>
        <w:t>3</w:t>
      </w:r>
      <w:r w:rsidR="00BD0145">
        <w:rPr>
          <w:shd w:val="clear" w:color="auto" w:fill="FFFFFF"/>
        </w:rPr>
        <w:t>,</w:t>
      </w:r>
      <w:r w:rsidR="009E0E16">
        <w:rPr>
          <w:shd w:val="clear" w:color="auto" w:fill="FFFFFF"/>
        </w:rPr>
        <w:t>4</w:t>
      </w:r>
      <w:r w:rsidR="0090561C">
        <w:rPr>
          <w:shd w:val="clear" w:color="auto" w:fill="FFFFFF"/>
        </w:rPr>
        <w:t xml:space="preserve"> p. proc.</w:t>
      </w:r>
      <w:r w:rsidRPr="00396FC5">
        <w:rPr>
          <w:shd w:val="clear" w:color="auto" w:fill="FFFFFF"/>
        </w:rPr>
        <w:t xml:space="preserve"> w stosunku do poprzedniego miesiąca </w:t>
      </w:r>
      <w:r w:rsidR="00D62602">
        <w:rPr>
          <w:shd w:val="clear" w:color="auto" w:fill="FFFFFF"/>
        </w:rPr>
        <w:t xml:space="preserve">i ukształtował się na poziomie </w:t>
      </w:r>
      <w:r w:rsidR="000A2CBF">
        <w:rPr>
          <w:shd w:val="clear" w:color="auto" w:fill="FFFFFF"/>
        </w:rPr>
        <w:t>-</w:t>
      </w:r>
      <w:r w:rsidR="009E0E16">
        <w:rPr>
          <w:shd w:val="clear" w:color="auto" w:fill="FFFFFF"/>
        </w:rPr>
        <w:t>31</w:t>
      </w:r>
      <w:r w:rsidRPr="00396FC5">
        <w:rPr>
          <w:shd w:val="clear" w:color="auto" w:fill="FFFFFF"/>
        </w:rPr>
        <w:t>,</w:t>
      </w:r>
      <w:r w:rsidR="009E0E16">
        <w:rPr>
          <w:shd w:val="clear" w:color="auto" w:fill="FFFFFF"/>
        </w:rPr>
        <w:t>3</w:t>
      </w:r>
      <w:r w:rsidR="00F83720" w:rsidRPr="00682051">
        <w:rPr>
          <w:szCs w:val="19"/>
          <w:shd w:val="clear" w:color="auto" w:fill="FFFFFF"/>
          <w:vertAlign w:val="superscript"/>
        </w:rPr>
        <w:t>a</w:t>
      </w:r>
      <w:r w:rsidR="007B26F8">
        <w:rPr>
          <w:shd w:val="clear" w:color="auto" w:fill="FFFFFF"/>
        </w:rPr>
        <w:t>.</w:t>
      </w:r>
      <w:r w:rsidR="00B72F68">
        <w:rPr>
          <w:shd w:val="clear" w:color="auto" w:fill="FFFFFF"/>
        </w:rPr>
        <w:t xml:space="preserve"> </w:t>
      </w:r>
    </w:p>
    <w:p w14:paraId="25072E51" w14:textId="2CB0D156" w:rsidR="00086A91" w:rsidRDefault="006062B7" w:rsidP="00086A91">
      <w:pPr>
        <w:spacing w:before="0" w:after="0" w:line="288" w:lineRule="auto"/>
        <w:rPr>
          <w:shd w:val="clear" w:color="auto" w:fill="FFFFFF"/>
        </w:rPr>
      </w:pPr>
      <w:r>
        <w:rPr>
          <w:shd w:val="clear" w:color="auto" w:fill="FFFFFF"/>
        </w:rPr>
        <w:t xml:space="preserve">Na spadek wartości wskaźnika wpłynęły wszystkie jego składniki. Największy spadek odnotowano dla oceny przyszłej </w:t>
      </w:r>
      <w:r w:rsidR="009E0E16">
        <w:rPr>
          <w:shd w:val="clear" w:color="auto" w:fill="FFFFFF"/>
        </w:rPr>
        <w:t>sytuacji finansowej gospodarstwa domowego (o 7,9</w:t>
      </w:r>
      <w:r>
        <w:rPr>
          <w:shd w:val="clear" w:color="auto" w:fill="FFFFFF"/>
        </w:rPr>
        <w:t xml:space="preserve"> p. proc.). </w:t>
      </w:r>
      <w:r w:rsidRPr="009A0465">
        <w:rPr>
          <w:shd w:val="clear" w:color="auto" w:fill="FFFFFF"/>
        </w:rPr>
        <w:t xml:space="preserve">Dla pozostałych składowych wskaźnika </w:t>
      </w:r>
      <w:r>
        <w:rPr>
          <w:shd w:val="clear" w:color="auto" w:fill="FFFFFF"/>
        </w:rPr>
        <w:t>spadki</w:t>
      </w:r>
      <w:r w:rsidRPr="009A0465">
        <w:rPr>
          <w:shd w:val="clear" w:color="auto" w:fill="FFFFFF"/>
        </w:rPr>
        <w:t xml:space="preserve"> kształtowały się następująco:</w:t>
      </w:r>
      <w:r>
        <w:rPr>
          <w:shd w:val="clear" w:color="auto" w:fill="FFFFFF"/>
        </w:rPr>
        <w:t xml:space="preserve"> </w:t>
      </w:r>
      <w:r w:rsidR="009E0E16">
        <w:rPr>
          <w:shd w:val="clear" w:color="auto" w:fill="FFFFFF"/>
        </w:rPr>
        <w:t>3,9</w:t>
      </w:r>
      <w:r>
        <w:rPr>
          <w:shd w:val="clear" w:color="auto" w:fill="FFFFFF"/>
        </w:rPr>
        <w:t xml:space="preserve"> p. proc. dla oceny </w:t>
      </w:r>
      <w:r w:rsidR="009E0E16">
        <w:rPr>
          <w:shd w:val="clear" w:color="auto" w:fill="FFFFFF"/>
        </w:rPr>
        <w:t>możliwości przyszłego oszczędzania pieniędzy, 1,3</w:t>
      </w:r>
      <w:r>
        <w:rPr>
          <w:shd w:val="clear" w:color="auto" w:fill="FFFFFF"/>
        </w:rPr>
        <w:t xml:space="preserve"> p. proc. dla oceny </w:t>
      </w:r>
      <w:r w:rsidR="009E0E16">
        <w:rPr>
          <w:shd w:val="clear" w:color="auto" w:fill="FFFFFF"/>
        </w:rPr>
        <w:t>przyszłej</w:t>
      </w:r>
      <w:r w:rsidR="009E0E16" w:rsidRPr="009E0E16">
        <w:rPr>
          <w:shd w:val="clear" w:color="auto" w:fill="FFFFFF"/>
        </w:rPr>
        <w:t xml:space="preserve"> </w:t>
      </w:r>
      <w:r w:rsidR="009E0E16">
        <w:rPr>
          <w:shd w:val="clear" w:color="auto" w:fill="FFFFFF"/>
        </w:rPr>
        <w:t xml:space="preserve">sytuacji ekonomicznej kraju </w:t>
      </w:r>
      <w:r>
        <w:rPr>
          <w:shd w:val="clear" w:color="auto" w:fill="FFFFFF"/>
        </w:rPr>
        <w:t xml:space="preserve">oraz </w:t>
      </w:r>
      <w:r w:rsidR="009E0E16">
        <w:rPr>
          <w:shd w:val="clear" w:color="auto" w:fill="FFFFFF"/>
        </w:rPr>
        <w:t>0,6</w:t>
      </w:r>
      <w:r>
        <w:rPr>
          <w:shd w:val="clear" w:color="auto" w:fill="FFFFFF"/>
        </w:rPr>
        <w:t xml:space="preserve"> p. proc. dla oceny</w:t>
      </w:r>
      <w:r w:rsidRPr="0096094F">
        <w:rPr>
          <w:shd w:val="clear" w:color="auto" w:fill="FFFFFF"/>
        </w:rPr>
        <w:t xml:space="preserve"> </w:t>
      </w:r>
      <w:r>
        <w:rPr>
          <w:shd w:val="clear" w:color="auto" w:fill="FFFFFF"/>
        </w:rPr>
        <w:t>przyszłego poziomu bezrobocia.</w:t>
      </w:r>
    </w:p>
    <w:p w14:paraId="6B67A04D" w14:textId="77777777" w:rsidR="006062B7" w:rsidRDefault="006062B7" w:rsidP="00086A91">
      <w:pPr>
        <w:spacing w:before="0" w:after="0" w:line="288" w:lineRule="auto"/>
        <w:rPr>
          <w:shd w:val="clear" w:color="auto" w:fill="FFFFFF"/>
        </w:rPr>
      </w:pPr>
    </w:p>
    <w:p w14:paraId="1A1B425F" w14:textId="7378442C" w:rsidR="00A06A63" w:rsidRDefault="00A06A63" w:rsidP="00086A91">
      <w:pPr>
        <w:spacing w:before="0" w:after="0" w:line="288" w:lineRule="auto"/>
        <w:rPr>
          <w:shd w:val="clear" w:color="auto" w:fill="FFFFFF"/>
        </w:rPr>
      </w:pPr>
      <w:r w:rsidRPr="00655E7E">
        <w:rPr>
          <w:shd w:val="clear" w:color="auto" w:fill="FFFFFF"/>
        </w:rPr>
        <w:t>W</w:t>
      </w:r>
      <w:r w:rsidR="000D1B74">
        <w:rPr>
          <w:shd w:val="clear" w:color="auto" w:fill="FFFFFF"/>
        </w:rPr>
        <w:t xml:space="preserve"> </w:t>
      </w:r>
      <w:r w:rsidR="00492511">
        <w:rPr>
          <w:shd w:val="clear" w:color="auto" w:fill="FFFFFF"/>
        </w:rPr>
        <w:t>czerwcu</w:t>
      </w:r>
      <w:r w:rsidR="000D1B74">
        <w:rPr>
          <w:shd w:val="clear" w:color="auto" w:fill="FFFFFF"/>
        </w:rPr>
        <w:t xml:space="preserve"> </w:t>
      </w:r>
      <w:r w:rsidR="00377B67">
        <w:rPr>
          <w:shd w:val="clear" w:color="auto" w:fill="FFFFFF"/>
        </w:rPr>
        <w:t>br. WWUK osiągnął wartość</w:t>
      </w:r>
      <w:r w:rsidR="006537BC">
        <w:rPr>
          <w:shd w:val="clear" w:color="auto" w:fill="FFFFFF"/>
        </w:rPr>
        <w:t xml:space="preserve"> o </w:t>
      </w:r>
      <w:r w:rsidR="00A303F2">
        <w:rPr>
          <w:shd w:val="clear" w:color="auto" w:fill="FFFFFF"/>
        </w:rPr>
        <w:t>22</w:t>
      </w:r>
      <w:r w:rsidR="00BC3508">
        <w:rPr>
          <w:shd w:val="clear" w:color="auto" w:fill="FFFFFF"/>
        </w:rPr>
        <w:t>,</w:t>
      </w:r>
      <w:r w:rsidR="00A303F2">
        <w:rPr>
          <w:shd w:val="clear" w:color="auto" w:fill="FFFFFF"/>
        </w:rPr>
        <w:t>3</w:t>
      </w:r>
      <w:r w:rsidR="007E58C7">
        <w:rPr>
          <w:shd w:val="clear" w:color="auto" w:fill="FFFFFF"/>
        </w:rPr>
        <w:t xml:space="preserve"> p. proc.</w:t>
      </w:r>
      <w:r w:rsidR="009C2E5B">
        <w:rPr>
          <w:shd w:val="clear" w:color="auto" w:fill="FFFFFF"/>
        </w:rPr>
        <w:t xml:space="preserve"> </w:t>
      </w:r>
      <w:r w:rsidR="008E0288">
        <w:rPr>
          <w:shd w:val="clear" w:color="auto" w:fill="FFFFFF"/>
        </w:rPr>
        <w:t>ni</w:t>
      </w:r>
      <w:r w:rsidR="00356C31">
        <w:rPr>
          <w:shd w:val="clear" w:color="auto" w:fill="FFFFFF"/>
        </w:rPr>
        <w:t>ższą</w:t>
      </w:r>
      <w:r w:rsidR="007E58C7">
        <w:rPr>
          <w:shd w:val="clear" w:color="auto" w:fill="FFFFFF"/>
        </w:rPr>
        <w:t xml:space="preserve"> niż</w:t>
      </w:r>
      <w:r w:rsidR="00B23382">
        <w:rPr>
          <w:shd w:val="clear" w:color="auto" w:fill="FFFFFF"/>
        </w:rPr>
        <w:t xml:space="preserve"> w analogicznym miesiącu 2021</w:t>
      </w:r>
      <w:r>
        <w:rPr>
          <w:shd w:val="clear" w:color="auto" w:fill="FFFFFF"/>
        </w:rPr>
        <w:t> </w:t>
      </w:r>
      <w:r w:rsidRPr="00655E7E">
        <w:rPr>
          <w:shd w:val="clear" w:color="auto" w:fill="FFFFFF"/>
        </w:rPr>
        <w:t xml:space="preserve">r. </w:t>
      </w:r>
    </w:p>
    <w:p w14:paraId="1C5A81CB" w14:textId="1807DF73" w:rsidR="00110DB6" w:rsidRDefault="00110DB6" w:rsidP="00B25546">
      <w:pPr>
        <w:spacing w:before="240" w:after="0"/>
        <w:rPr>
          <w:rFonts w:ascii="Fira Sans SemiBold" w:hAnsi="Fira Sans SemiBold"/>
          <w:color w:val="001D77"/>
        </w:rPr>
      </w:pPr>
      <w:r>
        <w:rPr>
          <w:rFonts w:ascii="Fira Sans SemiBold" w:hAnsi="Fira Sans SemiBold"/>
          <w:color w:val="001D77"/>
        </w:rPr>
        <w:t>O</w:t>
      </w:r>
      <w:r w:rsidR="008F179A" w:rsidRPr="00B25546">
        <w:rPr>
          <w:rFonts w:ascii="Fira Sans SemiBold" w:hAnsi="Fira Sans SemiBold"/>
          <w:color w:val="001D77"/>
        </w:rPr>
        <w:t xml:space="preserve">dpowiedzi na pytania </w:t>
      </w:r>
      <w:r w:rsidR="00F44379" w:rsidRPr="00B25546">
        <w:rPr>
          <w:rFonts w:ascii="Fira Sans SemiBold" w:hAnsi="Fira Sans SemiBold"/>
          <w:color w:val="001D77"/>
        </w:rPr>
        <w:t>dodatkow</w:t>
      </w:r>
      <w:r w:rsidR="008F179A" w:rsidRPr="00B25546">
        <w:rPr>
          <w:rFonts w:ascii="Fira Sans SemiBold" w:hAnsi="Fira Sans SemiBold"/>
          <w:color w:val="001D77"/>
        </w:rPr>
        <w:t>e</w:t>
      </w:r>
      <w:r w:rsidR="00F44379" w:rsidRPr="00B25546">
        <w:rPr>
          <w:rFonts w:ascii="Fira Sans SemiBold" w:hAnsi="Fira Sans SemiBold"/>
          <w:color w:val="001D77"/>
        </w:rPr>
        <w:t xml:space="preserve"> </w:t>
      </w:r>
      <w:r w:rsidR="004E4F39">
        <w:rPr>
          <w:rFonts w:ascii="Fira Sans SemiBold" w:hAnsi="Fira Sans SemiBold"/>
          <w:color w:val="001D77"/>
        </w:rPr>
        <w:t>w związku z </w:t>
      </w:r>
      <w:r w:rsidRPr="00B25546">
        <w:rPr>
          <w:rFonts w:ascii="Fira Sans SemiBold" w:hAnsi="Fira Sans SemiBold"/>
          <w:color w:val="001D77"/>
        </w:rPr>
        <w:t>zagrożeniem koronawirusem COVID-19</w:t>
      </w:r>
      <w:r>
        <w:rPr>
          <w:rFonts w:ascii="Fira Sans SemiBold" w:hAnsi="Fira Sans SemiBold"/>
          <w:color w:val="001D77"/>
        </w:rPr>
        <w:t xml:space="preserve"> </w:t>
      </w:r>
      <w:r w:rsidRPr="00B25546">
        <w:rPr>
          <w:rFonts w:ascii="Fira Sans SemiBold" w:hAnsi="Fira Sans SemiBold"/>
          <w:color w:val="001D77"/>
        </w:rPr>
        <w:t>zamieszczone zostały w załączniku</w:t>
      </w:r>
      <w:r>
        <w:rPr>
          <w:rFonts w:ascii="Fira Sans SemiBold" w:hAnsi="Fira Sans SemiBold"/>
          <w:color w:val="001D77"/>
        </w:rPr>
        <w:t xml:space="preserve"> nr 1. </w:t>
      </w:r>
    </w:p>
    <w:p w14:paraId="69E338AF" w14:textId="01140058" w:rsidR="00F44379" w:rsidRPr="00B25546" w:rsidRDefault="00110DB6" w:rsidP="00B25546">
      <w:pPr>
        <w:spacing w:before="240" w:after="0"/>
        <w:rPr>
          <w:rFonts w:ascii="Fira Sans SemiBold" w:hAnsi="Fira Sans SemiBold"/>
          <w:color w:val="001D77"/>
        </w:rPr>
      </w:pPr>
      <w:r>
        <w:rPr>
          <w:rFonts w:ascii="Fira Sans SemiBold" w:hAnsi="Fira Sans SemiBold"/>
          <w:color w:val="001D77"/>
        </w:rPr>
        <w:t>O</w:t>
      </w:r>
      <w:r w:rsidRPr="00B25546">
        <w:rPr>
          <w:rFonts w:ascii="Fira Sans SemiBold" w:hAnsi="Fira Sans SemiBold"/>
          <w:color w:val="001D77"/>
        </w:rPr>
        <w:t xml:space="preserve">dpowiedzi na pytania dodatkowe </w:t>
      </w:r>
      <w:r>
        <w:rPr>
          <w:rFonts w:ascii="Fira Sans SemiBold" w:hAnsi="Fira Sans SemiBold"/>
          <w:color w:val="001D77"/>
        </w:rPr>
        <w:t>w związku z </w:t>
      </w:r>
      <w:r w:rsidR="004E4F39">
        <w:rPr>
          <w:rFonts w:ascii="Fira Sans SemiBold" w:hAnsi="Fira Sans SemiBold"/>
          <w:color w:val="001D77"/>
        </w:rPr>
        <w:t>obecną sytuacją na terytorium Ukrainy</w:t>
      </w:r>
      <w:r w:rsidR="004E4F39" w:rsidRPr="00B25546">
        <w:rPr>
          <w:rFonts w:ascii="Fira Sans SemiBold" w:hAnsi="Fira Sans SemiBold"/>
          <w:color w:val="001D77"/>
        </w:rPr>
        <w:t xml:space="preserve"> </w:t>
      </w:r>
      <w:r w:rsidRPr="00B25546">
        <w:rPr>
          <w:rFonts w:ascii="Fira Sans SemiBold" w:hAnsi="Fira Sans SemiBold"/>
          <w:color w:val="001D77"/>
        </w:rPr>
        <w:t>zamieszczone zostały w załączniku</w:t>
      </w:r>
      <w:r>
        <w:rPr>
          <w:rFonts w:ascii="Fira Sans SemiBold" w:hAnsi="Fira Sans SemiBold"/>
          <w:color w:val="001D77"/>
        </w:rPr>
        <w:t xml:space="preserve"> nr 2.</w:t>
      </w:r>
    </w:p>
    <w:p w14:paraId="7F886B9E" w14:textId="77777777" w:rsidR="00B34B75" w:rsidRDefault="00B34B75" w:rsidP="00D06B81">
      <w:pPr>
        <w:jc w:val="both"/>
        <w:rPr>
          <w:rFonts w:cs="Arial"/>
          <w:spacing w:val="-2"/>
          <w:sz w:val="18"/>
          <w:szCs w:val="18"/>
        </w:rPr>
      </w:pPr>
    </w:p>
    <w:p w14:paraId="3CDF2D31" w14:textId="77777777" w:rsidR="00CF00C1" w:rsidRPr="00D06B81" w:rsidRDefault="00CF00C1" w:rsidP="00D06B81">
      <w:pPr>
        <w:jc w:val="both"/>
        <w:rPr>
          <w:rFonts w:cs="Arial"/>
          <w:spacing w:val="-2"/>
          <w:sz w:val="18"/>
          <w:szCs w:val="18"/>
        </w:rPr>
      </w:pPr>
    </w:p>
    <w:tbl>
      <w:tblPr>
        <w:tblStyle w:val="Siatkatabelijasna"/>
        <w:tblpPr w:leftFromText="141" w:rightFromText="141" w:vertAnchor="text" w:horzAnchor="margin" w:tblpY="596"/>
        <w:tblW w:w="8079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single" w:sz="4" w:space="0" w:color="212492"/>
          <w:insideV w:val="single" w:sz="4" w:space="0" w:color="212492"/>
        </w:tblBorders>
        <w:tblCellMar>
          <w:top w:w="57" w:type="dxa"/>
          <w:bottom w:w="57" w:type="dxa"/>
        </w:tblCellMar>
        <w:tblLook w:val="0000" w:firstRow="0" w:lastRow="0" w:firstColumn="0" w:lastColumn="0" w:noHBand="0" w:noVBand="0"/>
      </w:tblPr>
      <w:tblGrid>
        <w:gridCol w:w="827"/>
        <w:gridCol w:w="654"/>
        <w:gridCol w:w="1098"/>
        <w:gridCol w:w="1095"/>
        <w:gridCol w:w="968"/>
        <w:gridCol w:w="1079"/>
        <w:gridCol w:w="1123"/>
        <w:gridCol w:w="1235"/>
      </w:tblGrid>
      <w:tr w:rsidR="00351316" w:rsidRPr="00FA5128" w14:paraId="391D72B9" w14:textId="77777777" w:rsidTr="00536036">
        <w:trPr>
          <w:trHeight w:val="654"/>
        </w:trPr>
        <w:tc>
          <w:tcPr>
            <w:tcW w:w="1481" w:type="dxa"/>
            <w:gridSpan w:val="2"/>
            <w:tcBorders>
              <w:top w:val="nil"/>
            </w:tcBorders>
            <w:vAlign w:val="center"/>
          </w:tcPr>
          <w:p w14:paraId="248ADC28" w14:textId="77777777" w:rsidR="00351316" w:rsidRPr="00536036" w:rsidRDefault="00351316" w:rsidP="00536036">
            <w:pPr>
              <w:pStyle w:val="Nagwek1"/>
              <w:tabs>
                <w:tab w:val="right" w:leader="dot" w:pos="4139"/>
              </w:tabs>
              <w:jc w:val="center"/>
              <w:outlineLvl w:val="0"/>
              <w:rPr>
                <w:rFonts w:ascii="Fira Sans" w:hAnsi="Fira Sans" w:cs="Arial"/>
                <w:b/>
                <w:bCs w:val="0"/>
                <w:color w:val="000000" w:themeColor="text1"/>
                <w:szCs w:val="19"/>
              </w:rPr>
            </w:pPr>
            <w:r w:rsidRPr="00536036">
              <w:rPr>
                <w:rFonts w:ascii="Fira Sans" w:hAnsi="Fira Sans" w:cs="Arial"/>
                <w:color w:val="000000" w:themeColor="text1"/>
                <w:szCs w:val="19"/>
              </w:rPr>
              <w:lastRenderedPageBreak/>
              <w:t>Okres badania ankietowego</w:t>
            </w:r>
          </w:p>
        </w:tc>
        <w:tc>
          <w:tcPr>
            <w:tcW w:w="2193" w:type="dxa"/>
            <w:gridSpan w:val="2"/>
            <w:tcBorders>
              <w:top w:val="nil"/>
            </w:tcBorders>
            <w:vAlign w:val="center"/>
          </w:tcPr>
          <w:p w14:paraId="7E2CA918" w14:textId="77777777" w:rsidR="00351316" w:rsidRPr="00536036" w:rsidRDefault="00351316" w:rsidP="0053603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536036">
              <w:rPr>
                <w:rFonts w:ascii="Fira Sans" w:hAnsi="Fira Sans"/>
                <w:color w:val="000000" w:themeColor="text1"/>
                <w:sz w:val="19"/>
                <w:szCs w:val="19"/>
              </w:rPr>
              <w:t>Zmiany sytuacji finansowej gospodarstwa domowego  w:</w:t>
            </w:r>
          </w:p>
        </w:tc>
        <w:tc>
          <w:tcPr>
            <w:tcW w:w="2047" w:type="dxa"/>
            <w:gridSpan w:val="2"/>
            <w:tcBorders>
              <w:top w:val="nil"/>
            </w:tcBorders>
            <w:vAlign w:val="center"/>
          </w:tcPr>
          <w:p w14:paraId="125FF143" w14:textId="77777777" w:rsidR="00351316" w:rsidRPr="00536036" w:rsidRDefault="00351316" w:rsidP="0053603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536036">
              <w:rPr>
                <w:rFonts w:ascii="Fira Sans" w:hAnsi="Fira Sans"/>
                <w:color w:val="000000" w:themeColor="text1"/>
                <w:sz w:val="19"/>
                <w:szCs w:val="19"/>
              </w:rPr>
              <w:t>Zmiany ogólnej sytuacji ekonomicznej kraju w:</w:t>
            </w:r>
          </w:p>
        </w:tc>
        <w:tc>
          <w:tcPr>
            <w:tcW w:w="1123" w:type="dxa"/>
            <w:vMerge w:val="restart"/>
            <w:tcBorders>
              <w:top w:val="nil"/>
            </w:tcBorders>
            <w:vAlign w:val="center"/>
          </w:tcPr>
          <w:p w14:paraId="05B74E6B" w14:textId="77777777" w:rsidR="00351316" w:rsidRPr="00536036" w:rsidRDefault="00351316" w:rsidP="0053603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536036">
              <w:rPr>
                <w:rFonts w:ascii="Fira Sans" w:hAnsi="Fira Sans"/>
                <w:color w:val="000000" w:themeColor="text1"/>
                <w:sz w:val="19"/>
                <w:szCs w:val="19"/>
              </w:rPr>
              <w:t>Obecne dokonywanie ważnych zakupów</w:t>
            </w:r>
          </w:p>
        </w:tc>
        <w:tc>
          <w:tcPr>
            <w:tcW w:w="1235" w:type="dxa"/>
            <w:vMerge w:val="restart"/>
            <w:tcBorders>
              <w:top w:val="nil"/>
            </w:tcBorders>
            <w:vAlign w:val="center"/>
          </w:tcPr>
          <w:p w14:paraId="6447FF63" w14:textId="77777777" w:rsidR="00351316" w:rsidRPr="00536036" w:rsidRDefault="00351316" w:rsidP="0053603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536036">
              <w:rPr>
                <w:rFonts w:ascii="Fira Sans" w:hAnsi="Fira Sans"/>
                <w:color w:val="000000" w:themeColor="text1"/>
                <w:sz w:val="19"/>
                <w:szCs w:val="19"/>
              </w:rPr>
              <w:t>Wskaźnik ufności konsumenckiej BWUK</w:t>
            </w:r>
          </w:p>
        </w:tc>
      </w:tr>
      <w:tr w:rsidR="00E37334" w:rsidRPr="00FA5128" w14:paraId="3E1DCA0E" w14:textId="77777777" w:rsidTr="00536036">
        <w:trPr>
          <w:trHeight w:val="628"/>
        </w:trPr>
        <w:tc>
          <w:tcPr>
            <w:tcW w:w="1481" w:type="dxa"/>
            <w:gridSpan w:val="2"/>
            <w:vMerge w:val="restart"/>
            <w:vAlign w:val="center"/>
          </w:tcPr>
          <w:p w14:paraId="39C7036A" w14:textId="77777777" w:rsidR="00E37334" w:rsidRDefault="00E37334" w:rsidP="00536036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cs="Arial"/>
                <w:color w:val="000000" w:themeColor="text1"/>
                <w:sz w:val="16"/>
                <w:szCs w:val="16"/>
              </w:rPr>
            </w:pPr>
          </w:p>
          <w:p w14:paraId="22DADC0A" w14:textId="77777777" w:rsidR="00E37334" w:rsidRDefault="00E37334" w:rsidP="00536036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cs="Arial"/>
                <w:color w:val="000000" w:themeColor="text1"/>
                <w:sz w:val="16"/>
                <w:szCs w:val="16"/>
              </w:rPr>
            </w:pPr>
          </w:p>
          <w:p w14:paraId="41384001" w14:textId="77777777" w:rsidR="00E37334" w:rsidRDefault="00E37334" w:rsidP="00536036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cs="Arial"/>
                <w:color w:val="000000" w:themeColor="text1"/>
                <w:sz w:val="16"/>
                <w:szCs w:val="16"/>
              </w:rPr>
            </w:pPr>
          </w:p>
          <w:p w14:paraId="25FC2E12" w14:textId="77777777" w:rsidR="00E37334" w:rsidRPr="00536036" w:rsidRDefault="00E37334" w:rsidP="00536036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ascii="Fira Sans" w:hAnsi="Fira Sans" w:cs="Arial"/>
                <w:color w:val="000000" w:themeColor="text1"/>
                <w:szCs w:val="19"/>
              </w:rPr>
            </w:pPr>
            <w:r w:rsidRPr="00536036">
              <w:rPr>
                <w:rFonts w:ascii="Fira Sans" w:hAnsi="Fira Sans" w:cs="Arial"/>
                <w:color w:val="000000" w:themeColor="text1"/>
                <w:szCs w:val="19"/>
              </w:rPr>
              <w:t xml:space="preserve">Rok     Kwartał </w:t>
            </w:r>
          </w:p>
          <w:p w14:paraId="56803BDC" w14:textId="77777777" w:rsidR="00E37334" w:rsidRPr="009C7251" w:rsidRDefault="00E37334" w:rsidP="00536036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ascii="Fira Sans" w:hAnsi="Fira Sans" w:cs="Arial"/>
                <w:color w:val="000000" w:themeColor="text1"/>
                <w:sz w:val="16"/>
                <w:szCs w:val="16"/>
              </w:rPr>
            </w:pPr>
            <w:r w:rsidRPr="00536036">
              <w:rPr>
                <w:rFonts w:ascii="Fira Sans" w:hAnsi="Fira Sans" w:cs="Arial"/>
                <w:color w:val="000000" w:themeColor="text1"/>
                <w:szCs w:val="19"/>
              </w:rPr>
              <w:t xml:space="preserve">            Miesiąc</w:t>
            </w:r>
          </w:p>
        </w:tc>
        <w:tc>
          <w:tcPr>
            <w:tcW w:w="1098" w:type="dxa"/>
            <w:vAlign w:val="center"/>
          </w:tcPr>
          <w:p w14:paraId="1085402A" w14:textId="77777777" w:rsidR="00E37334" w:rsidRPr="00536036" w:rsidRDefault="00E37334" w:rsidP="0053603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536036">
              <w:rPr>
                <w:rFonts w:ascii="Fira Sans" w:hAnsi="Fira Sans"/>
                <w:color w:val="000000" w:themeColor="text1"/>
                <w:sz w:val="19"/>
                <w:szCs w:val="19"/>
              </w:rPr>
              <w:t>ostatnich 12 miesiącach</w:t>
            </w:r>
          </w:p>
        </w:tc>
        <w:tc>
          <w:tcPr>
            <w:tcW w:w="1095" w:type="dxa"/>
            <w:vAlign w:val="center"/>
          </w:tcPr>
          <w:p w14:paraId="62FB4B8B" w14:textId="77777777" w:rsidR="00E37334" w:rsidRPr="00536036" w:rsidRDefault="00E37334" w:rsidP="0053603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536036">
              <w:rPr>
                <w:rFonts w:ascii="Fira Sans" w:hAnsi="Fira Sans"/>
                <w:color w:val="000000" w:themeColor="text1"/>
                <w:sz w:val="19"/>
                <w:szCs w:val="19"/>
              </w:rPr>
              <w:t>najbliższych 12 miesiącach</w:t>
            </w:r>
          </w:p>
        </w:tc>
        <w:tc>
          <w:tcPr>
            <w:tcW w:w="968" w:type="dxa"/>
            <w:vAlign w:val="center"/>
          </w:tcPr>
          <w:p w14:paraId="5D8E0DDA" w14:textId="77777777" w:rsidR="00E37334" w:rsidRPr="00536036" w:rsidRDefault="00E37334" w:rsidP="0053603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536036">
              <w:rPr>
                <w:rFonts w:ascii="Fira Sans" w:hAnsi="Fira Sans"/>
                <w:color w:val="000000" w:themeColor="text1"/>
                <w:sz w:val="19"/>
                <w:szCs w:val="19"/>
              </w:rPr>
              <w:t>ostatnich 12 miesiącach</w:t>
            </w:r>
          </w:p>
        </w:tc>
        <w:tc>
          <w:tcPr>
            <w:tcW w:w="1079" w:type="dxa"/>
            <w:vAlign w:val="center"/>
          </w:tcPr>
          <w:p w14:paraId="2DB655CA" w14:textId="77777777" w:rsidR="00E37334" w:rsidRPr="00536036" w:rsidRDefault="00E37334" w:rsidP="0053603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536036">
              <w:rPr>
                <w:rFonts w:ascii="Fira Sans" w:hAnsi="Fira Sans"/>
                <w:color w:val="000000" w:themeColor="text1"/>
                <w:sz w:val="19"/>
                <w:szCs w:val="19"/>
              </w:rPr>
              <w:t>najbliższych 12 miesiącach</w:t>
            </w:r>
          </w:p>
        </w:tc>
        <w:tc>
          <w:tcPr>
            <w:tcW w:w="1123" w:type="dxa"/>
            <w:vMerge/>
            <w:vAlign w:val="center"/>
          </w:tcPr>
          <w:p w14:paraId="4705E7F2" w14:textId="77777777" w:rsidR="00E37334" w:rsidRPr="00FA5128" w:rsidRDefault="00E37334" w:rsidP="0053603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</w:p>
        </w:tc>
        <w:tc>
          <w:tcPr>
            <w:tcW w:w="1235" w:type="dxa"/>
            <w:vMerge/>
            <w:vAlign w:val="center"/>
          </w:tcPr>
          <w:p w14:paraId="48A00648" w14:textId="77777777" w:rsidR="00E37334" w:rsidRPr="00FA5128" w:rsidRDefault="00E37334" w:rsidP="0053603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</w:p>
        </w:tc>
      </w:tr>
      <w:tr w:rsidR="00E37334" w:rsidRPr="00FA5128" w14:paraId="742AD739" w14:textId="77777777" w:rsidTr="00536036">
        <w:trPr>
          <w:trHeight w:val="20"/>
        </w:trPr>
        <w:tc>
          <w:tcPr>
            <w:tcW w:w="1481" w:type="dxa"/>
            <w:gridSpan w:val="2"/>
            <w:vMerge/>
            <w:tcBorders>
              <w:bottom w:val="single" w:sz="12" w:space="0" w:color="212492"/>
            </w:tcBorders>
            <w:vAlign w:val="center"/>
          </w:tcPr>
          <w:p w14:paraId="17DD4305" w14:textId="77777777" w:rsidR="00E37334" w:rsidRPr="00FA5128" w:rsidRDefault="00E37334" w:rsidP="00536036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1098" w:type="dxa"/>
            <w:tcBorders>
              <w:bottom w:val="single" w:sz="12" w:space="0" w:color="212492"/>
            </w:tcBorders>
            <w:vAlign w:val="center"/>
          </w:tcPr>
          <w:p w14:paraId="1E60D8AE" w14:textId="77777777" w:rsidR="00E37334" w:rsidRPr="00536036" w:rsidRDefault="00E37334" w:rsidP="00536036">
            <w:pPr>
              <w:spacing w:before="0" w:after="0" w:line="200" w:lineRule="exact"/>
              <w:jc w:val="center"/>
              <w:rPr>
                <w:color w:val="000000" w:themeColor="text1"/>
                <w:szCs w:val="19"/>
              </w:rPr>
            </w:pPr>
            <w:r w:rsidRPr="00536036">
              <w:rPr>
                <w:color w:val="000000" w:themeColor="text1"/>
                <w:szCs w:val="19"/>
              </w:rPr>
              <w:t>a</w:t>
            </w:r>
          </w:p>
        </w:tc>
        <w:tc>
          <w:tcPr>
            <w:tcW w:w="1095" w:type="dxa"/>
            <w:tcBorders>
              <w:bottom w:val="single" w:sz="12" w:space="0" w:color="212492"/>
            </w:tcBorders>
          </w:tcPr>
          <w:p w14:paraId="04655817" w14:textId="77777777" w:rsidR="00E37334" w:rsidRPr="00536036" w:rsidRDefault="00E37334" w:rsidP="00536036">
            <w:pPr>
              <w:spacing w:before="0" w:after="0" w:line="200" w:lineRule="exact"/>
              <w:jc w:val="center"/>
              <w:rPr>
                <w:color w:val="000000" w:themeColor="text1"/>
                <w:szCs w:val="19"/>
              </w:rPr>
            </w:pPr>
            <w:r w:rsidRPr="00536036">
              <w:rPr>
                <w:color w:val="000000" w:themeColor="text1"/>
                <w:szCs w:val="19"/>
              </w:rPr>
              <w:t>b</w:t>
            </w:r>
          </w:p>
        </w:tc>
        <w:tc>
          <w:tcPr>
            <w:tcW w:w="968" w:type="dxa"/>
            <w:tcBorders>
              <w:bottom w:val="single" w:sz="12" w:space="0" w:color="212492"/>
            </w:tcBorders>
            <w:vAlign w:val="center"/>
          </w:tcPr>
          <w:p w14:paraId="3EF12BC5" w14:textId="77777777" w:rsidR="00E37334" w:rsidRPr="00536036" w:rsidRDefault="00E37334" w:rsidP="00536036">
            <w:pPr>
              <w:spacing w:before="0" w:after="0" w:line="200" w:lineRule="exact"/>
              <w:jc w:val="center"/>
              <w:rPr>
                <w:color w:val="000000" w:themeColor="text1"/>
                <w:szCs w:val="19"/>
              </w:rPr>
            </w:pPr>
            <w:r w:rsidRPr="00536036">
              <w:rPr>
                <w:color w:val="000000" w:themeColor="text1"/>
                <w:szCs w:val="19"/>
              </w:rPr>
              <w:t>c</w:t>
            </w:r>
          </w:p>
        </w:tc>
        <w:tc>
          <w:tcPr>
            <w:tcW w:w="1079" w:type="dxa"/>
            <w:tcBorders>
              <w:bottom w:val="single" w:sz="12" w:space="0" w:color="212492"/>
            </w:tcBorders>
          </w:tcPr>
          <w:p w14:paraId="4528EDFF" w14:textId="77777777" w:rsidR="00E37334" w:rsidRPr="00536036" w:rsidRDefault="00E37334" w:rsidP="00536036">
            <w:pPr>
              <w:spacing w:before="0" w:after="0" w:line="200" w:lineRule="exact"/>
              <w:jc w:val="center"/>
              <w:rPr>
                <w:color w:val="000000" w:themeColor="text1"/>
                <w:szCs w:val="19"/>
              </w:rPr>
            </w:pPr>
            <w:r w:rsidRPr="00536036">
              <w:rPr>
                <w:color w:val="000000" w:themeColor="text1"/>
                <w:szCs w:val="19"/>
              </w:rPr>
              <w:t>d</w:t>
            </w:r>
          </w:p>
        </w:tc>
        <w:tc>
          <w:tcPr>
            <w:tcW w:w="1123" w:type="dxa"/>
            <w:tcBorders>
              <w:bottom w:val="single" w:sz="12" w:space="0" w:color="212492"/>
            </w:tcBorders>
            <w:vAlign w:val="center"/>
          </w:tcPr>
          <w:p w14:paraId="4E3F29C6" w14:textId="77777777" w:rsidR="00E37334" w:rsidRPr="00536036" w:rsidRDefault="00E37334" w:rsidP="00536036">
            <w:pPr>
              <w:spacing w:before="0" w:after="0" w:line="200" w:lineRule="exact"/>
              <w:jc w:val="center"/>
              <w:rPr>
                <w:color w:val="000000" w:themeColor="text1"/>
                <w:szCs w:val="19"/>
              </w:rPr>
            </w:pPr>
            <w:r w:rsidRPr="00536036">
              <w:rPr>
                <w:color w:val="000000" w:themeColor="text1"/>
                <w:szCs w:val="19"/>
              </w:rPr>
              <w:t>e</w:t>
            </w:r>
          </w:p>
        </w:tc>
        <w:tc>
          <w:tcPr>
            <w:tcW w:w="1235" w:type="dxa"/>
            <w:vMerge/>
            <w:tcBorders>
              <w:bottom w:val="single" w:sz="12" w:space="0" w:color="212492"/>
            </w:tcBorders>
            <w:vAlign w:val="center"/>
          </w:tcPr>
          <w:p w14:paraId="68327E79" w14:textId="77777777" w:rsidR="00E37334" w:rsidRPr="00FA5128" w:rsidRDefault="00E37334" w:rsidP="00536036">
            <w:pPr>
              <w:jc w:val="center"/>
              <w:rPr>
                <w:color w:val="000000" w:themeColor="text1"/>
                <w:sz w:val="16"/>
                <w:szCs w:val="16"/>
              </w:rPr>
            </w:pPr>
          </w:p>
        </w:tc>
      </w:tr>
      <w:tr w:rsidR="00E37334" w:rsidRPr="00FA5128" w14:paraId="526635C7" w14:textId="77777777" w:rsidTr="00536036">
        <w:trPr>
          <w:trHeight w:val="114"/>
        </w:trPr>
        <w:tc>
          <w:tcPr>
            <w:tcW w:w="1481" w:type="dxa"/>
            <w:gridSpan w:val="2"/>
            <w:tcBorders>
              <w:top w:val="single" w:sz="12" w:space="0" w:color="212492"/>
              <w:bottom w:val="nil"/>
            </w:tcBorders>
            <w:vAlign w:val="center"/>
          </w:tcPr>
          <w:p w14:paraId="2A8F9BCC" w14:textId="77777777" w:rsidR="00E37334" w:rsidRPr="00FA5128" w:rsidRDefault="00E37334" w:rsidP="00536036">
            <w:pPr>
              <w:pStyle w:val="Nagwek5"/>
              <w:tabs>
                <w:tab w:val="right" w:leader="dot" w:pos="4156"/>
              </w:tabs>
              <w:spacing w:before="0" w:line="140" w:lineRule="exact"/>
              <w:contextualSpacing/>
              <w:outlineLvl w:val="4"/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5363" w:type="dxa"/>
            <w:gridSpan w:val="5"/>
            <w:tcBorders>
              <w:top w:val="single" w:sz="12" w:space="0" w:color="212492"/>
              <w:bottom w:val="single" w:sz="4" w:space="0" w:color="212492"/>
            </w:tcBorders>
            <w:vAlign w:val="center"/>
          </w:tcPr>
          <w:p w14:paraId="62589EC6" w14:textId="77777777" w:rsidR="00E37334" w:rsidRPr="00536036" w:rsidRDefault="00E37334" w:rsidP="00536036">
            <w:pPr>
              <w:spacing w:before="0" w:after="0" w:line="200" w:lineRule="exact"/>
              <w:jc w:val="center"/>
              <w:rPr>
                <w:rFonts w:cs="Arial"/>
                <w:color w:val="000000" w:themeColor="text1"/>
                <w:szCs w:val="19"/>
              </w:rPr>
            </w:pPr>
            <w:r w:rsidRPr="00536036">
              <w:rPr>
                <w:rFonts w:cs="Arial"/>
                <w:color w:val="000000" w:themeColor="text1"/>
                <w:szCs w:val="19"/>
              </w:rPr>
              <w:t>saldo ocen w procentach</w:t>
            </w:r>
          </w:p>
        </w:tc>
        <w:tc>
          <w:tcPr>
            <w:tcW w:w="1235" w:type="dxa"/>
            <w:tcBorders>
              <w:top w:val="single" w:sz="12" w:space="0" w:color="212492"/>
              <w:bottom w:val="nil"/>
            </w:tcBorders>
            <w:vAlign w:val="center"/>
          </w:tcPr>
          <w:p w14:paraId="7CCFFE93" w14:textId="77777777" w:rsidR="00E37334" w:rsidRPr="00FA5128" w:rsidRDefault="00E37334" w:rsidP="00536036">
            <w:pPr>
              <w:spacing w:before="0" w:after="0" w:line="14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</w:tr>
      <w:tr w:rsidR="00E37334" w:rsidRPr="00FA5128" w14:paraId="55579316" w14:textId="77777777" w:rsidTr="00536036">
        <w:trPr>
          <w:trHeight w:val="156"/>
        </w:trPr>
        <w:tc>
          <w:tcPr>
            <w:tcW w:w="1481" w:type="dxa"/>
            <w:gridSpan w:val="2"/>
            <w:tcBorders>
              <w:top w:val="nil"/>
              <w:bottom w:val="single" w:sz="4" w:space="0" w:color="001D77"/>
            </w:tcBorders>
            <w:vAlign w:val="center"/>
          </w:tcPr>
          <w:p w14:paraId="3629EE2F" w14:textId="77777777" w:rsidR="00E37334" w:rsidRPr="00FA5128" w:rsidRDefault="00E37334" w:rsidP="00536036">
            <w:pPr>
              <w:pStyle w:val="Nagwek5"/>
              <w:tabs>
                <w:tab w:val="right" w:leader="dot" w:pos="4156"/>
              </w:tabs>
              <w:spacing w:before="0" w:line="140" w:lineRule="exact"/>
              <w:contextualSpacing/>
              <w:outlineLvl w:val="4"/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1098" w:type="dxa"/>
            <w:tcBorders>
              <w:top w:val="single" w:sz="4" w:space="0" w:color="212492"/>
              <w:bottom w:val="single" w:sz="4" w:space="0" w:color="001D77"/>
              <w:right w:val="nil"/>
            </w:tcBorders>
            <w:vAlign w:val="center"/>
          </w:tcPr>
          <w:p w14:paraId="01A34138" w14:textId="77777777" w:rsidR="00E37334" w:rsidRPr="00FA5128" w:rsidRDefault="00E37334" w:rsidP="00536036">
            <w:pPr>
              <w:spacing w:before="0" w:after="0" w:line="140" w:lineRule="exact"/>
              <w:jc w:val="center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1095" w:type="dxa"/>
            <w:tcBorders>
              <w:top w:val="single" w:sz="4" w:space="0" w:color="212492"/>
              <w:left w:val="nil"/>
              <w:bottom w:val="single" w:sz="4" w:space="0" w:color="001D77"/>
              <w:right w:val="nil"/>
            </w:tcBorders>
            <w:vAlign w:val="center"/>
          </w:tcPr>
          <w:p w14:paraId="6F09A109" w14:textId="77777777" w:rsidR="00E37334" w:rsidRPr="00536036" w:rsidRDefault="00E37334" w:rsidP="00536036">
            <w:pPr>
              <w:spacing w:before="0" w:after="0" w:line="200" w:lineRule="exact"/>
              <w:jc w:val="center"/>
              <w:rPr>
                <w:rFonts w:cs="Arial"/>
                <w:b/>
                <w:color w:val="000000" w:themeColor="text1"/>
                <w:szCs w:val="19"/>
              </w:rPr>
            </w:pPr>
          </w:p>
        </w:tc>
        <w:tc>
          <w:tcPr>
            <w:tcW w:w="968" w:type="dxa"/>
            <w:tcBorders>
              <w:top w:val="single" w:sz="4" w:space="0" w:color="212492"/>
              <w:left w:val="nil"/>
              <w:bottom w:val="single" w:sz="4" w:space="0" w:color="001D77"/>
              <w:right w:val="nil"/>
            </w:tcBorders>
            <w:vAlign w:val="center"/>
          </w:tcPr>
          <w:p w14:paraId="5F73D01A" w14:textId="77777777" w:rsidR="00E37334" w:rsidRPr="00536036" w:rsidRDefault="00E37334" w:rsidP="00536036">
            <w:pPr>
              <w:spacing w:before="0" w:after="0" w:line="200" w:lineRule="exact"/>
              <w:jc w:val="center"/>
              <w:rPr>
                <w:rFonts w:cs="Arial"/>
                <w:b/>
                <w:color w:val="000000" w:themeColor="text1"/>
                <w:szCs w:val="19"/>
              </w:rPr>
            </w:pPr>
            <w:r w:rsidRPr="00536036">
              <w:rPr>
                <w:rFonts w:cs="Arial"/>
                <w:b/>
                <w:color w:val="000000" w:themeColor="text1"/>
                <w:szCs w:val="19"/>
              </w:rPr>
              <w:t>Lata</w:t>
            </w:r>
          </w:p>
        </w:tc>
        <w:tc>
          <w:tcPr>
            <w:tcW w:w="1079" w:type="dxa"/>
            <w:tcBorders>
              <w:top w:val="single" w:sz="4" w:space="0" w:color="212492"/>
              <w:left w:val="nil"/>
              <w:bottom w:val="single" w:sz="4" w:space="0" w:color="001D77"/>
              <w:right w:val="nil"/>
            </w:tcBorders>
            <w:vAlign w:val="center"/>
          </w:tcPr>
          <w:p w14:paraId="79036828" w14:textId="77777777" w:rsidR="00E37334" w:rsidRPr="00FA5128" w:rsidRDefault="00E37334" w:rsidP="00536036">
            <w:pPr>
              <w:spacing w:before="0" w:after="0" w:line="140" w:lineRule="exact"/>
              <w:jc w:val="center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1123" w:type="dxa"/>
            <w:tcBorders>
              <w:top w:val="single" w:sz="4" w:space="0" w:color="212492"/>
              <w:left w:val="nil"/>
              <w:bottom w:val="single" w:sz="4" w:space="0" w:color="001D77"/>
              <w:right w:val="nil"/>
            </w:tcBorders>
            <w:vAlign w:val="center"/>
          </w:tcPr>
          <w:p w14:paraId="12BFCA42" w14:textId="77777777" w:rsidR="00E37334" w:rsidRPr="00FA5128" w:rsidRDefault="00E37334" w:rsidP="00536036">
            <w:pPr>
              <w:spacing w:before="0" w:after="0" w:line="140" w:lineRule="exact"/>
              <w:jc w:val="center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1235" w:type="dxa"/>
            <w:tcBorders>
              <w:top w:val="nil"/>
              <w:left w:val="nil"/>
              <w:bottom w:val="single" w:sz="4" w:space="0" w:color="001D77"/>
            </w:tcBorders>
            <w:vAlign w:val="center"/>
          </w:tcPr>
          <w:p w14:paraId="62BF060A" w14:textId="77777777" w:rsidR="00E37334" w:rsidRPr="00FA5128" w:rsidRDefault="00E37334" w:rsidP="00536036">
            <w:pPr>
              <w:spacing w:before="0" w:after="0" w:line="140" w:lineRule="exact"/>
              <w:jc w:val="center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</w:tr>
      <w:tr w:rsidR="00351316" w:rsidRPr="008C4768" w14:paraId="6D5BB919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bottom"/>
          </w:tcPr>
          <w:p w14:paraId="6F3F13C6" w14:textId="77777777" w:rsidR="00351316" w:rsidRPr="008C4768" w:rsidRDefault="00351316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2011</w:t>
            </w: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1E68B30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-22,4</w:t>
            </w: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4769ECE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-14,6</w:t>
            </w: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5B73408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-41,5</w:t>
            </w: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5053DFA9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-30,8</w:t>
            </w: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CB83E8C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-15,9</w:t>
            </w: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034446C6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-25,0</w:t>
            </w:r>
          </w:p>
        </w:tc>
      </w:tr>
      <w:tr w:rsidR="00351316" w:rsidRPr="008C4768" w14:paraId="433021F2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bottom"/>
          </w:tcPr>
          <w:p w14:paraId="72D8E380" w14:textId="77777777" w:rsidR="00351316" w:rsidRPr="008C4768" w:rsidRDefault="00351316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2012</w:t>
            </w: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059C9A2B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-25,4</w:t>
            </w: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3D3100D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-18,5</w:t>
            </w: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31BB7E9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-46,5</w:t>
            </w: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496B42C8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-38,0</w:t>
            </w: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2EDC408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-19,3</w:t>
            </w: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6686246C" w14:textId="77777777" w:rsidR="00351316" w:rsidRPr="008C4768" w:rsidRDefault="0035131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Cs/>
                <w:snapToGrid w:val="0"/>
                <w:color w:val="000000"/>
                <w:szCs w:val="19"/>
              </w:rPr>
              <w:t>-29,5</w:t>
            </w:r>
          </w:p>
        </w:tc>
      </w:tr>
      <w:tr w:rsidR="005357E1" w:rsidRPr="008C4768" w14:paraId="4E4CD81F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28930B2B" w14:textId="77777777" w:rsidR="005357E1" w:rsidRPr="008C4768" w:rsidRDefault="005357E1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2013</w:t>
            </w: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2C204AB0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-21,9</w:t>
            </w: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DDE0226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-13,6</w:t>
            </w: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79055F31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-45,2</w:t>
            </w: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5E21D083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-31,2</w:t>
            </w: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52491937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-21,6</w:t>
            </w: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595934D6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-26,7</w:t>
            </w:r>
          </w:p>
        </w:tc>
      </w:tr>
      <w:tr w:rsidR="004E61ED" w:rsidRPr="008C4768" w14:paraId="59A94165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750C0A0E" w14:textId="77777777" w:rsidR="005357E1" w:rsidRPr="008C4768" w:rsidRDefault="005357E1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2014</w:t>
            </w: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9EAB165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-15,7</w:t>
            </w: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BA468B3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-7,3</w:t>
            </w: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1D518248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-29,9</w:t>
            </w: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5AFFC352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-18,4</w:t>
            </w: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20F4FF5A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-13,7</w:t>
            </w: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71F4DC03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-17,0</w:t>
            </w:r>
          </w:p>
        </w:tc>
      </w:tr>
      <w:tr w:rsidR="005357E1" w:rsidRPr="008C4768" w14:paraId="7DE0A8A0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4D3EA585" w14:textId="77777777" w:rsidR="005357E1" w:rsidRPr="008C4768" w:rsidRDefault="005357E1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2015</w:t>
            </w: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7760B362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-10,7</w:t>
            </w: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53CEAF29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-2,8</w:t>
            </w: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B229BC6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-21,5</w:t>
            </w: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9BED9A4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-11,4</w:t>
            </w: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9B032D4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-8,2</w:t>
            </w: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279AEF72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-10,9</w:t>
            </w:r>
          </w:p>
        </w:tc>
      </w:tr>
      <w:tr w:rsidR="004E61ED" w:rsidRPr="008C4768" w14:paraId="01984AF8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2EB1F584" w14:textId="77777777" w:rsidR="005357E1" w:rsidRPr="008C4768" w:rsidRDefault="005357E1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2016</w:t>
            </w: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7C24984D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-3,9</w:t>
            </w: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22F3A987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0,9</w:t>
            </w: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78BB54B7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-11,0</w:t>
            </w: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45ADE4EB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-9,4</w:t>
            </w: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B33EFB3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-2,5</w:t>
            </w: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527F882F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-5,2</w:t>
            </w:r>
          </w:p>
        </w:tc>
      </w:tr>
      <w:tr w:rsidR="005357E1" w:rsidRPr="008C4768" w14:paraId="4EC1399B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4A80C20B" w14:textId="77777777" w:rsidR="005357E1" w:rsidRPr="008C4768" w:rsidRDefault="005357E1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2017</w:t>
            </w: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48A0F172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0,1</w:t>
            </w: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15B725C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2,8</w:t>
            </w: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0C3F2C5C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1,8</w:t>
            </w: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E957F57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-1,8</w:t>
            </w: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7843161A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9,2</w:t>
            </w: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40B3DA0F" w14:textId="77777777" w:rsidR="005357E1" w:rsidRPr="008C4768" w:rsidRDefault="005357E1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2,4</w:t>
            </w:r>
          </w:p>
        </w:tc>
      </w:tr>
      <w:tr w:rsidR="00434891" w:rsidRPr="008C4768" w14:paraId="3A3A958C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5CBC613" w14:textId="77777777" w:rsidR="00434891" w:rsidRPr="008C4768" w:rsidRDefault="00434891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2018</w:t>
            </w: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557AADC7" w14:textId="77777777" w:rsidR="00434891" w:rsidRPr="008C4768" w:rsidRDefault="00393F64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0,6</w:t>
            </w: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5E699431" w14:textId="77777777" w:rsidR="00434891" w:rsidRPr="008C4768" w:rsidRDefault="00393F64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3,6</w:t>
            </w: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13670108" w14:textId="77777777" w:rsidR="00434891" w:rsidRPr="008C4768" w:rsidRDefault="00393F64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8,7</w:t>
            </w: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719F5297" w14:textId="77777777" w:rsidR="00434891" w:rsidRPr="008C4768" w:rsidRDefault="00393F64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2,8</w:t>
            </w: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08305E06" w14:textId="77777777" w:rsidR="00434891" w:rsidRPr="008C4768" w:rsidRDefault="00393F64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12,8</w:t>
            </w: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4293C6B3" w14:textId="77777777" w:rsidR="00434891" w:rsidRPr="008C4768" w:rsidRDefault="00393F64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5,7</w:t>
            </w:r>
          </w:p>
        </w:tc>
      </w:tr>
      <w:tr w:rsidR="001D4E28" w:rsidRPr="008C4768" w14:paraId="0B3ABC82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7487F180" w14:textId="77777777" w:rsidR="001D4E28" w:rsidRPr="008C4768" w:rsidRDefault="001D4E28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2019</w:t>
            </w: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1E48ACF2" w14:textId="77777777" w:rsidR="001D4E28" w:rsidRPr="008C4768" w:rsidRDefault="004414F9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4,8</w:t>
            </w: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51F73B0" w14:textId="77777777" w:rsidR="001D4E28" w:rsidRPr="008C4768" w:rsidRDefault="004414F9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6,3</w:t>
            </w: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02A6147D" w14:textId="77777777" w:rsidR="001D4E28" w:rsidRPr="008C4768" w:rsidRDefault="004414F9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9,7</w:t>
            </w: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86CA1F4" w14:textId="77777777" w:rsidR="001D4E28" w:rsidRPr="008C4768" w:rsidRDefault="004414F9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1,2</w:t>
            </w: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A8DDD5E" w14:textId="77777777" w:rsidR="001D4E28" w:rsidRPr="008C4768" w:rsidRDefault="004414F9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16,4</w:t>
            </w: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6F7233D1" w14:textId="77777777" w:rsidR="001D4E28" w:rsidRPr="008C4768" w:rsidRDefault="004414F9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7,7</w:t>
            </w:r>
          </w:p>
        </w:tc>
      </w:tr>
      <w:tr w:rsidR="000B3058" w:rsidRPr="008C4768" w14:paraId="26BED609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2A5885E8" w14:textId="0225EBF1" w:rsidR="000B3058" w:rsidRPr="008C4768" w:rsidRDefault="000B3058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2020</w:t>
            </w: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2115D1E7" w14:textId="1C077641" w:rsidR="000B3058" w:rsidRPr="008C4768" w:rsidRDefault="00727FC2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-6,5</w:t>
            </w: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5D223C5F" w14:textId="6550675D" w:rsidR="000B3058" w:rsidRPr="008C4768" w:rsidRDefault="00727FC2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-8,4</w:t>
            </w: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0572DDDC" w14:textId="589A4D20" w:rsidR="000B3058" w:rsidRPr="008C4768" w:rsidRDefault="00727FC2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-24,9</w:t>
            </w: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22B5F021" w14:textId="328DA582" w:rsidR="000B3058" w:rsidRPr="008C4768" w:rsidRDefault="00727FC2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-29,1</w:t>
            </w: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8C9E619" w14:textId="7F1340BE" w:rsidR="000B3058" w:rsidRPr="008C4768" w:rsidRDefault="00727FC2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-13,4</w:t>
            </w: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348D2B31" w14:textId="20A7B508" w:rsidR="000B3058" w:rsidRPr="008C4768" w:rsidRDefault="00727FC2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-16,4</w:t>
            </w:r>
          </w:p>
        </w:tc>
      </w:tr>
      <w:tr w:rsidR="0071036C" w:rsidRPr="008C4768" w14:paraId="5E563AAC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484E67FB" w14:textId="2D15C3DC" w:rsidR="0071036C" w:rsidRPr="008C4768" w:rsidRDefault="0071036C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2021</w:t>
            </w: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02F7E2B3" w14:textId="514B04D2" w:rsidR="0071036C" w:rsidRPr="008C4768" w:rsidRDefault="009E40C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-10,3</w:t>
            </w: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7AC0B0AF" w14:textId="4604D63D" w:rsidR="0071036C" w:rsidRPr="008C4768" w:rsidRDefault="009E40C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-8,2</w:t>
            </w: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4D472A9A" w14:textId="429BB5DB" w:rsidR="0071036C" w:rsidRPr="008C4768" w:rsidRDefault="009E40C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-38,4</w:t>
            </w: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E3A3E9F" w14:textId="6A9C6846" w:rsidR="0071036C" w:rsidRPr="008C4768" w:rsidRDefault="009E40C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-27,5</w:t>
            </w: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5B812A15" w14:textId="0D593DD8" w:rsidR="0071036C" w:rsidRPr="008C4768" w:rsidRDefault="009E40C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-13,3</w:t>
            </w: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05385D0C" w14:textId="33A636F9" w:rsidR="0071036C" w:rsidRPr="008C4768" w:rsidRDefault="009E40C6" w:rsidP="00536036">
            <w:pPr>
              <w:spacing w:before="0" w:after="0" w:line="200" w:lineRule="exac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-19,6</w:t>
            </w:r>
          </w:p>
        </w:tc>
      </w:tr>
      <w:tr w:rsidR="00536036" w:rsidRPr="008C4768" w14:paraId="112AF055" w14:textId="77777777" w:rsidTr="00536036">
        <w:trPr>
          <w:trHeight w:val="85"/>
        </w:trPr>
        <w:tc>
          <w:tcPr>
            <w:tcW w:w="1481" w:type="dxa"/>
            <w:gridSpan w:val="2"/>
            <w:tcBorders>
              <w:top w:val="single" w:sz="4" w:space="0" w:color="001D77"/>
              <w:left w:val="nil"/>
              <w:right w:val="nil"/>
            </w:tcBorders>
            <w:vAlign w:val="bottom"/>
          </w:tcPr>
          <w:p w14:paraId="675E8A23" w14:textId="77777777" w:rsidR="00536036" w:rsidRPr="008C4768" w:rsidRDefault="00536036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1098" w:type="dxa"/>
            <w:tcBorders>
              <w:top w:val="single" w:sz="4" w:space="0" w:color="001D77"/>
              <w:left w:val="nil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30E6426C" w14:textId="77777777" w:rsidR="00536036" w:rsidRPr="008C4768" w:rsidRDefault="0053603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  <w:tc>
          <w:tcPr>
            <w:tcW w:w="3142" w:type="dxa"/>
            <w:gridSpan w:val="3"/>
            <w:tcBorders>
              <w:top w:val="single" w:sz="4" w:space="0" w:color="001D77"/>
              <w:left w:val="nil"/>
              <w:bottom w:val="single" w:sz="4" w:space="0" w:color="001D77"/>
              <w:right w:val="nil"/>
            </w:tcBorders>
            <w:shd w:val="clear" w:color="auto" w:fill="auto"/>
            <w:vAlign w:val="center"/>
          </w:tcPr>
          <w:p w14:paraId="6DC235A9" w14:textId="71869443" w:rsidR="00536036" w:rsidRPr="008C4768" w:rsidRDefault="00536036" w:rsidP="00536036">
            <w:pPr>
              <w:spacing w:before="0" w:after="0" w:line="240" w:lineRule="auto"/>
              <w:contextualSpacing/>
              <w:jc w:val="center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/>
                <w:bCs/>
                <w:snapToGrid w:val="0"/>
                <w:color w:val="000000"/>
                <w:szCs w:val="19"/>
              </w:rPr>
              <w:t>Kwartały</w:t>
            </w:r>
          </w:p>
        </w:tc>
        <w:tc>
          <w:tcPr>
            <w:tcW w:w="1123" w:type="dxa"/>
            <w:tcBorders>
              <w:top w:val="single" w:sz="4" w:space="0" w:color="001D77"/>
              <w:left w:val="nil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4E91945F" w14:textId="77777777" w:rsidR="00536036" w:rsidRPr="008C4768" w:rsidRDefault="0053603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  <w:tc>
          <w:tcPr>
            <w:tcW w:w="1235" w:type="dxa"/>
            <w:tcBorders>
              <w:top w:val="single" w:sz="4" w:space="0" w:color="001D77"/>
              <w:left w:val="nil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41F5E3A4" w14:textId="77777777" w:rsidR="00536036" w:rsidRPr="008C4768" w:rsidRDefault="0053603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</w:tr>
      <w:tr w:rsidR="007D36D5" w:rsidRPr="008C4768" w14:paraId="0BF55E94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20D93306" w14:textId="5321698C" w:rsidR="007D36D5" w:rsidRPr="008C4768" w:rsidRDefault="00222947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>
              <w:rPr>
                <w:rFonts w:cs="Arial"/>
                <w:sz w:val="19"/>
                <w:szCs w:val="19"/>
              </w:rPr>
              <w:t>2021</w:t>
            </w: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bottom"/>
          </w:tcPr>
          <w:p w14:paraId="47872B72" w14:textId="5F39F7F4" w:rsidR="007D36D5" w:rsidRPr="008C4768" w:rsidRDefault="007D36D5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II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79A9795" w14:textId="18D872F4" w:rsidR="007D36D5" w:rsidRPr="008C4768" w:rsidRDefault="0051644E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-8,5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0B60525" w14:textId="42BEC0EC" w:rsidR="007D36D5" w:rsidRPr="008C4768" w:rsidRDefault="0051644E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-5,2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1F04A5D" w14:textId="2AFC061C" w:rsidR="007D36D5" w:rsidRPr="008C4768" w:rsidRDefault="0051644E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-38,6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A61973E" w14:textId="21833AFD" w:rsidR="007D36D5" w:rsidRPr="008C4768" w:rsidRDefault="0051644E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-22,7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CF40DFA" w14:textId="427AB515" w:rsidR="007D36D5" w:rsidRPr="008C4768" w:rsidRDefault="0051644E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-11,5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59C8EB3D" w14:textId="7881B0CE" w:rsidR="007D36D5" w:rsidRPr="008C4768" w:rsidRDefault="0051644E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-17,3</w:t>
            </w:r>
          </w:p>
        </w:tc>
      </w:tr>
      <w:tr w:rsidR="00415033" w:rsidRPr="008C4768" w14:paraId="7E69B21E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7A1CE8FC" w14:textId="77777777" w:rsidR="00415033" w:rsidRPr="008C4768" w:rsidRDefault="00415033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bottom"/>
          </w:tcPr>
          <w:p w14:paraId="42230F37" w14:textId="37E31AF1" w:rsidR="00415033" w:rsidRPr="008C4768" w:rsidRDefault="00415033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III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60B8892" w14:textId="2AD53432" w:rsidR="00415033" w:rsidRPr="008C4768" w:rsidRDefault="00B847BF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-6,7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3832FD8" w14:textId="50402ED1" w:rsidR="00415033" w:rsidRPr="008C4768" w:rsidRDefault="00B847BF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-4,3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ACF2D0A" w14:textId="4950DACC" w:rsidR="00415033" w:rsidRPr="008C4768" w:rsidRDefault="00B847BF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-29,9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8FF9B9E" w14:textId="3DE699E7" w:rsidR="00415033" w:rsidRPr="008C4768" w:rsidRDefault="00B847BF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-20,3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101E513" w14:textId="52AB0BEF" w:rsidR="00415033" w:rsidRPr="008C4768" w:rsidRDefault="00B847BF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-7,3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30BDDA3A" w14:textId="06F5A193" w:rsidR="00415033" w:rsidRPr="008C4768" w:rsidRDefault="00B847BF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-13,7</w:t>
            </w:r>
          </w:p>
        </w:tc>
      </w:tr>
      <w:tr w:rsidR="0071036C" w:rsidRPr="008C4768" w14:paraId="14C52419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2E5F831B" w14:textId="77777777" w:rsidR="0071036C" w:rsidRPr="008C4768" w:rsidRDefault="0071036C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bottom"/>
          </w:tcPr>
          <w:p w14:paraId="213572D6" w14:textId="6A06A161" w:rsidR="0071036C" w:rsidRPr="008C4768" w:rsidRDefault="0071036C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IV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A832EEC" w14:textId="5E8D01D5" w:rsidR="0071036C" w:rsidRPr="008C4768" w:rsidRDefault="009E40C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-12,9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5ABC989" w14:textId="628C3CAA" w:rsidR="0071036C" w:rsidRPr="008C4768" w:rsidRDefault="009E40C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-14,6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A5F5048" w14:textId="3900425D" w:rsidR="0071036C" w:rsidRPr="008C4768" w:rsidRDefault="009E40C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-36,7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597A6E2" w14:textId="59FEC63F" w:rsidR="0071036C" w:rsidRPr="008C4768" w:rsidRDefault="009E40C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-33,0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5EA05F1" w14:textId="1E083E46" w:rsidR="0071036C" w:rsidRPr="008C4768" w:rsidRDefault="009E40C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-16,7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6DF2C038" w14:textId="3D49BFAC" w:rsidR="0071036C" w:rsidRPr="008C4768" w:rsidRDefault="009E40C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-22,8</w:t>
            </w:r>
          </w:p>
        </w:tc>
      </w:tr>
      <w:tr w:rsidR="00F04E69" w:rsidRPr="008C4768" w14:paraId="2BAE985A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0BDA3812" w14:textId="6417768E" w:rsidR="00F04E69" w:rsidRPr="008C4768" w:rsidRDefault="00F04E69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>
              <w:rPr>
                <w:rFonts w:cs="Arial"/>
                <w:sz w:val="19"/>
                <w:szCs w:val="19"/>
              </w:rPr>
              <w:t>2022</w:t>
            </w: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bottom"/>
          </w:tcPr>
          <w:p w14:paraId="4DA5BD6A" w14:textId="732C18D3" w:rsidR="00F04E69" w:rsidRPr="008C4768" w:rsidRDefault="00F04E69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>
              <w:rPr>
                <w:rFonts w:cs="Arial"/>
                <w:sz w:val="19"/>
                <w:szCs w:val="19"/>
              </w:rPr>
              <w:t>I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A607228" w14:textId="04659548" w:rsidR="00F04E69" w:rsidRPr="008C4768" w:rsidRDefault="00891843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-17,7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10862E4" w14:textId="481C8B13" w:rsidR="00F04E69" w:rsidRPr="008C4768" w:rsidRDefault="00891843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-25,2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9C6900F" w14:textId="0A104048" w:rsidR="00F04E69" w:rsidRPr="008C4768" w:rsidRDefault="00891843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-45,5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1915103" w14:textId="2C7EBE9C" w:rsidR="00F04E69" w:rsidRPr="008C4768" w:rsidRDefault="00891843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-44,5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EDDB774" w14:textId="15631FD8" w:rsidR="00F04E69" w:rsidRPr="008C4768" w:rsidRDefault="00891843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-26,9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7AD3D566" w14:textId="16C96BA7" w:rsidR="00F04E69" w:rsidRPr="008C4768" w:rsidRDefault="00891843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-32,0</w:t>
            </w:r>
          </w:p>
        </w:tc>
      </w:tr>
      <w:tr w:rsidR="00222947" w:rsidRPr="008C4768" w14:paraId="64735CCE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131C6542" w14:textId="77777777" w:rsidR="00222947" w:rsidRDefault="00222947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bottom"/>
          </w:tcPr>
          <w:p w14:paraId="4365598A" w14:textId="38BC3EAD" w:rsidR="00222947" w:rsidRDefault="00222947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>
              <w:rPr>
                <w:rFonts w:cs="Arial"/>
                <w:sz w:val="19"/>
                <w:szCs w:val="19"/>
              </w:rPr>
              <w:t>II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228D555" w14:textId="532DE551" w:rsidR="00222947" w:rsidRDefault="00261FB0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-25,1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38CDB53" w14:textId="22C34532" w:rsidR="00222947" w:rsidRDefault="00261FB0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-31,6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DC6B088" w14:textId="384250CD" w:rsidR="00222947" w:rsidRDefault="00261FB0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-56,1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A6F1FC7" w14:textId="6322A6CE" w:rsidR="00222947" w:rsidRDefault="00261FB0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-51,2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4231558" w14:textId="436620FA" w:rsidR="00222947" w:rsidRDefault="00261FB0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-35,1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10F6BB12" w14:textId="400BDF20" w:rsidR="00222947" w:rsidRDefault="00261FB0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-39,8</w:t>
            </w:r>
          </w:p>
        </w:tc>
      </w:tr>
      <w:tr w:rsidR="00536036" w:rsidRPr="008C4768" w14:paraId="20936808" w14:textId="77777777" w:rsidTr="00536036">
        <w:trPr>
          <w:trHeight w:val="85"/>
        </w:trPr>
        <w:tc>
          <w:tcPr>
            <w:tcW w:w="1481" w:type="dxa"/>
            <w:gridSpan w:val="2"/>
            <w:tcBorders>
              <w:left w:val="nil"/>
              <w:right w:val="nil"/>
            </w:tcBorders>
            <w:vAlign w:val="bottom"/>
          </w:tcPr>
          <w:p w14:paraId="639D75D7" w14:textId="77777777" w:rsidR="00536036" w:rsidRPr="008C4768" w:rsidRDefault="00536036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1098" w:type="dxa"/>
            <w:tcBorders>
              <w:top w:val="single" w:sz="4" w:space="0" w:color="001D77"/>
              <w:left w:val="nil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2ABEA574" w14:textId="77777777" w:rsidR="00536036" w:rsidRPr="008C4768" w:rsidRDefault="0053603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  <w:tc>
          <w:tcPr>
            <w:tcW w:w="3142" w:type="dxa"/>
            <w:gridSpan w:val="3"/>
            <w:tcBorders>
              <w:top w:val="single" w:sz="4" w:space="0" w:color="001D77"/>
              <w:left w:val="nil"/>
              <w:bottom w:val="single" w:sz="4" w:space="0" w:color="001D77"/>
              <w:right w:val="nil"/>
            </w:tcBorders>
            <w:shd w:val="clear" w:color="auto" w:fill="auto"/>
            <w:vAlign w:val="center"/>
          </w:tcPr>
          <w:p w14:paraId="32CA8C69" w14:textId="2444DE2F" w:rsidR="00536036" w:rsidRPr="008C4768" w:rsidRDefault="00536036" w:rsidP="00536036">
            <w:pPr>
              <w:spacing w:before="0" w:after="0" w:line="240" w:lineRule="auto"/>
              <w:contextualSpacing/>
              <w:jc w:val="center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8C4768">
              <w:rPr>
                <w:rFonts w:cs="Arial"/>
                <w:b/>
                <w:bCs/>
                <w:snapToGrid w:val="0"/>
                <w:color w:val="000000"/>
                <w:szCs w:val="19"/>
              </w:rPr>
              <w:t>Miesiące</w:t>
            </w:r>
          </w:p>
        </w:tc>
        <w:tc>
          <w:tcPr>
            <w:tcW w:w="1123" w:type="dxa"/>
            <w:tcBorders>
              <w:top w:val="single" w:sz="4" w:space="0" w:color="001D77"/>
              <w:left w:val="nil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1F79706A" w14:textId="77777777" w:rsidR="00536036" w:rsidRPr="008C4768" w:rsidRDefault="0053603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  <w:tc>
          <w:tcPr>
            <w:tcW w:w="1235" w:type="dxa"/>
            <w:tcBorders>
              <w:top w:val="single" w:sz="4" w:space="0" w:color="001D77"/>
              <w:left w:val="nil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10DA44F0" w14:textId="77777777" w:rsidR="00536036" w:rsidRPr="008C4768" w:rsidRDefault="00536036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</w:tr>
      <w:tr w:rsidR="007D36D5" w:rsidRPr="008C4768" w14:paraId="341DF808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1AC3BCF8" w14:textId="454A6C16" w:rsidR="007D36D5" w:rsidRPr="008C4768" w:rsidRDefault="00222947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>
              <w:rPr>
                <w:rFonts w:cs="Arial"/>
                <w:sz w:val="19"/>
                <w:szCs w:val="19"/>
              </w:rPr>
              <w:t>2021</w:t>
            </w: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2353003" w14:textId="170AB7D0" w:rsidR="007D36D5" w:rsidRPr="008C4768" w:rsidRDefault="007D36D5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06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D7FCC97" w14:textId="45190B03" w:rsidR="007D36D5" w:rsidRPr="008C4768" w:rsidRDefault="0051644E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-8,0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AD88D1B" w14:textId="6CC847A8" w:rsidR="007D36D5" w:rsidRPr="008C4768" w:rsidRDefault="0051644E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-4,3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0AA0CE5" w14:textId="5A71E281" w:rsidR="007D36D5" w:rsidRPr="008C4768" w:rsidRDefault="0051644E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-33,9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6BD56A1" w14:textId="5E0B4D0C" w:rsidR="007D36D5" w:rsidRPr="008C4768" w:rsidRDefault="0051644E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-20,0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8B1231F" w14:textId="7297AB8F" w:rsidR="007D36D5" w:rsidRPr="008C4768" w:rsidRDefault="0051644E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-7,8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3E9D504A" w14:textId="3F9D83DC" w:rsidR="007D36D5" w:rsidRPr="008C4768" w:rsidRDefault="0051644E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-14,8</w:t>
            </w:r>
          </w:p>
        </w:tc>
      </w:tr>
      <w:tr w:rsidR="00881D26" w:rsidRPr="008C4768" w14:paraId="0113FC92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7ED1EF3D" w14:textId="77777777" w:rsidR="00881D26" w:rsidRPr="008C4768" w:rsidRDefault="00881D26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6D3F244" w14:textId="76CD3052" w:rsidR="00881D26" w:rsidRPr="008C4768" w:rsidRDefault="00881D26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07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C020554" w14:textId="38C3BE57" w:rsidR="00881D26" w:rsidRPr="008C4768" w:rsidRDefault="00881D2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-6,2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4932D34" w14:textId="4869DB0F" w:rsidR="00881D26" w:rsidRPr="008C4768" w:rsidRDefault="00881D2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-3,5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D39D484" w14:textId="2005A4EB" w:rsidR="00881D26" w:rsidRPr="008C4768" w:rsidRDefault="00881D2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-31,6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E9AC7BC" w14:textId="13949661" w:rsidR="00881D26" w:rsidRPr="008C4768" w:rsidRDefault="00881D2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-20,1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2ED53D5" w14:textId="4659B3E5" w:rsidR="00881D26" w:rsidRPr="008C4768" w:rsidRDefault="00881D2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-6,1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15B5F8BC" w14:textId="3E2B9FCB" w:rsidR="00881D26" w:rsidRPr="008C4768" w:rsidRDefault="00CB463C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-13,5</w:t>
            </w:r>
          </w:p>
        </w:tc>
      </w:tr>
      <w:tr w:rsidR="00505A2B" w:rsidRPr="008C4768" w14:paraId="3B9BA85E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0809BC04" w14:textId="77777777" w:rsidR="00505A2B" w:rsidRPr="008C4768" w:rsidRDefault="00505A2B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87E89DD" w14:textId="5D96F4C4" w:rsidR="00505A2B" w:rsidRPr="008C4768" w:rsidRDefault="00505A2B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08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97BEE21" w14:textId="65E18B32" w:rsidR="00505A2B" w:rsidRPr="008C4768" w:rsidRDefault="00864E5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-6,1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26B31CC" w14:textId="18A5EAF0" w:rsidR="00505A2B" w:rsidRPr="008C4768" w:rsidRDefault="00864E5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-4,2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5620F5D" w14:textId="3032B0A3" w:rsidR="00505A2B" w:rsidRPr="008C4768" w:rsidRDefault="00864E5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-31,0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DF43BBA" w14:textId="23AF2094" w:rsidR="00505A2B" w:rsidRPr="008C4768" w:rsidRDefault="00864E5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-20,0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DA41959" w14:textId="10818C8F" w:rsidR="00505A2B" w:rsidRPr="008C4768" w:rsidRDefault="00864E5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-11,6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4B6D4FCF" w14:textId="54FA05AB" w:rsidR="00505A2B" w:rsidRPr="008C4768" w:rsidRDefault="00864E5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-14,6</w:t>
            </w:r>
          </w:p>
        </w:tc>
      </w:tr>
      <w:tr w:rsidR="00415033" w:rsidRPr="008C4768" w14:paraId="71AEB87F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71858BFB" w14:textId="77777777" w:rsidR="00415033" w:rsidRPr="008C4768" w:rsidRDefault="00415033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B58212F" w14:textId="56E8CC7B" w:rsidR="00415033" w:rsidRPr="008C4768" w:rsidRDefault="00415033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09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EFDCB6F" w14:textId="3F0A7D84" w:rsidR="00415033" w:rsidRPr="008C4768" w:rsidRDefault="001C49ED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-7,7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972467B" w14:textId="4220F91C" w:rsidR="00415033" w:rsidRPr="008C4768" w:rsidRDefault="001C49ED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-5,1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006988D" w14:textId="06018237" w:rsidR="00415033" w:rsidRPr="008C4768" w:rsidRDefault="001C49ED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-27,2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8173815" w14:textId="02ED1FB2" w:rsidR="00415033" w:rsidRPr="008C4768" w:rsidRDefault="001C49ED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-20,8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DCF55D2" w14:textId="5DE5AD7A" w:rsidR="00415033" w:rsidRPr="008C4768" w:rsidRDefault="001C49ED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-4,3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361C2B1D" w14:textId="4F3D1BE8" w:rsidR="00415033" w:rsidRPr="008C4768" w:rsidRDefault="001C49ED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-13,0</w:t>
            </w:r>
          </w:p>
        </w:tc>
      </w:tr>
      <w:tr w:rsidR="00DF07F8" w:rsidRPr="008C4768" w14:paraId="3D97C050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2B16A06A" w14:textId="77777777" w:rsidR="00DF07F8" w:rsidRPr="008C4768" w:rsidRDefault="00DF07F8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E14BAA2" w14:textId="01B97F61" w:rsidR="00DF07F8" w:rsidRPr="008C4768" w:rsidRDefault="00DF07F8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10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C488E34" w14:textId="3B4E9A41" w:rsidR="00DF07F8" w:rsidRPr="008C4768" w:rsidRDefault="00184BD7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-8,6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68420F5" w14:textId="51807033" w:rsidR="00DF07F8" w:rsidRPr="008C4768" w:rsidRDefault="00184BD7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-9,8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5F11618" w14:textId="475D4465" w:rsidR="00DF07F8" w:rsidRPr="008C4768" w:rsidRDefault="00184BD7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-30,1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CE96E4E" w14:textId="6015B7CC" w:rsidR="00DF07F8" w:rsidRPr="008C4768" w:rsidRDefault="00184BD7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-28,0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239B381" w14:textId="3C38F689" w:rsidR="00DF07F8" w:rsidRPr="008C4768" w:rsidRDefault="00184BD7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-12,3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1AA8176F" w14:textId="7056AF0C" w:rsidR="00DF07F8" w:rsidRPr="008C4768" w:rsidRDefault="00184BD7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-17,8</w:t>
            </w:r>
          </w:p>
        </w:tc>
      </w:tr>
      <w:tr w:rsidR="005727D7" w:rsidRPr="008C4768" w14:paraId="3321989D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0051752A" w14:textId="77777777" w:rsidR="005727D7" w:rsidRPr="008C4768" w:rsidRDefault="005727D7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00870BF" w14:textId="2AE892A8" w:rsidR="005727D7" w:rsidRPr="008C4768" w:rsidRDefault="005727D7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11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EDA3AD5" w14:textId="236F0798" w:rsidR="005727D7" w:rsidRPr="008C4768" w:rsidRDefault="008D51E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-13,6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50FF7BD" w14:textId="75831B92" w:rsidR="005727D7" w:rsidRPr="008C4768" w:rsidRDefault="008D51E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-15,8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09FD8F7" w14:textId="41C5A993" w:rsidR="005727D7" w:rsidRPr="008C4768" w:rsidRDefault="008D51E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-37,0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F534442" w14:textId="570737DB" w:rsidR="005727D7" w:rsidRPr="008C4768" w:rsidRDefault="008D51E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-34,2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86E9197" w14:textId="4AF6A307" w:rsidR="005727D7" w:rsidRPr="008C4768" w:rsidRDefault="008D51E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-15,6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64D3F9C3" w14:textId="72D90E8B" w:rsidR="005727D7" w:rsidRPr="008C4768" w:rsidRDefault="008D51E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-23,3</w:t>
            </w:r>
          </w:p>
        </w:tc>
      </w:tr>
      <w:tr w:rsidR="0071036C" w:rsidRPr="008C4768" w14:paraId="6F91ED06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267DCC42" w14:textId="77777777" w:rsidR="0071036C" w:rsidRPr="008C4768" w:rsidRDefault="0071036C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311BD7E" w14:textId="4C3EF052" w:rsidR="0071036C" w:rsidRPr="008C4768" w:rsidRDefault="0071036C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12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A9F697C" w14:textId="1B8C96C0" w:rsidR="0071036C" w:rsidRPr="008C4768" w:rsidRDefault="009E40C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-16,4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09E844C" w14:textId="7B7FFB32" w:rsidR="0071036C" w:rsidRPr="008C4768" w:rsidRDefault="009E40C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-18,4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C46580A" w14:textId="77D496E3" w:rsidR="0071036C" w:rsidRPr="008C4768" w:rsidRDefault="009E40C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-43,0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1AC3800" w14:textId="31AD67B2" w:rsidR="0071036C" w:rsidRPr="008C4768" w:rsidRDefault="009E40C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-36,8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6ED0C99" w14:textId="646FDA6C" w:rsidR="0071036C" w:rsidRPr="008C4768" w:rsidRDefault="009E40C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-22,1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0F09370F" w14:textId="321B5B5E" w:rsidR="0071036C" w:rsidRPr="008C4768" w:rsidRDefault="009E40C6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-27,3</w:t>
            </w:r>
          </w:p>
        </w:tc>
      </w:tr>
      <w:tr w:rsidR="007D6E5B" w:rsidRPr="008C4768" w14:paraId="5B80B885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579C0A9B" w14:textId="7433B4D5" w:rsidR="007D6E5B" w:rsidRPr="008C4768" w:rsidRDefault="007D6E5B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8C4768">
              <w:rPr>
                <w:rFonts w:cs="Arial"/>
                <w:sz w:val="19"/>
                <w:szCs w:val="19"/>
              </w:rPr>
              <w:t>2022</w:t>
            </w: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84FB241" w14:textId="7EAD4C81" w:rsidR="007D6E5B" w:rsidRPr="008C4768" w:rsidRDefault="007D6E5B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01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4762834" w14:textId="1B16EA96" w:rsidR="007D6E5B" w:rsidRPr="008C4768" w:rsidRDefault="00857194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-17,1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3F11C66" w14:textId="593234E9" w:rsidR="007D6E5B" w:rsidRPr="008C4768" w:rsidRDefault="00857194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-23,3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3DB2FCC" w14:textId="7624C63A" w:rsidR="007D6E5B" w:rsidRPr="008C4768" w:rsidRDefault="00857194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-43,5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AC58E89" w14:textId="7BD59B5F" w:rsidR="007D6E5B" w:rsidRPr="008C4768" w:rsidRDefault="00857194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-41,3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7F9E70D" w14:textId="4CB698E7" w:rsidR="007D6E5B" w:rsidRPr="008C4768" w:rsidRDefault="00857194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-20,8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3921A9ED" w14:textId="1414A678" w:rsidR="007D6E5B" w:rsidRPr="008C4768" w:rsidRDefault="00857194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 w:rsidRPr="008C4768">
              <w:rPr>
                <w:rFonts w:cs="Arial"/>
                <w:szCs w:val="19"/>
              </w:rPr>
              <w:t>-29,2</w:t>
            </w:r>
          </w:p>
        </w:tc>
      </w:tr>
      <w:tr w:rsidR="00536036" w:rsidRPr="008C4768" w14:paraId="60108C00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4BB2000E" w14:textId="77777777" w:rsidR="00536036" w:rsidRPr="008C4768" w:rsidRDefault="00536036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6B8EFDB" w14:textId="185D6898" w:rsidR="00536036" w:rsidRPr="008C4768" w:rsidRDefault="00BD7140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02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FD66511" w14:textId="5D52793D" w:rsidR="00536036" w:rsidRPr="008C4768" w:rsidRDefault="006B1688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-15,8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EF04C70" w14:textId="4001FE17" w:rsidR="00536036" w:rsidRPr="008C4768" w:rsidRDefault="006B1688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-18,2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3B149EA" w14:textId="277D8589" w:rsidR="00536036" w:rsidRPr="008C4768" w:rsidRDefault="006B1688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-45,1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36D7F10" w14:textId="15788FB2" w:rsidR="00536036" w:rsidRPr="008C4768" w:rsidRDefault="006B1688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-35,1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AB02F41" w14:textId="4D2D589C" w:rsidR="00536036" w:rsidRPr="008C4768" w:rsidRDefault="006B1688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-24,4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74118B0E" w14:textId="5FAD344F" w:rsidR="00536036" w:rsidRPr="008C4768" w:rsidRDefault="006B1688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-27,7</w:t>
            </w:r>
          </w:p>
        </w:tc>
      </w:tr>
      <w:tr w:rsidR="00F04E69" w:rsidRPr="008C4768" w14:paraId="189BD625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2A78DC83" w14:textId="77777777" w:rsidR="00F04E69" w:rsidRPr="008C4768" w:rsidRDefault="00F04E69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9B05272" w14:textId="31B09A46" w:rsidR="00F04E69" w:rsidRDefault="00F04E69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03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C57DCD7" w14:textId="0D7EE1C7" w:rsidR="00F04E69" w:rsidRDefault="00AF70BF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-20,4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1C02701" w14:textId="57A84251" w:rsidR="00F04E69" w:rsidRDefault="00AF70BF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-34,0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3A537CA" w14:textId="6D051203" w:rsidR="00F04E69" w:rsidRDefault="00AF70BF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-47,9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45A25D7" w14:textId="7690EF34" w:rsidR="00F04E69" w:rsidRDefault="00AF70BF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-57,1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16A5A56" w14:textId="3135904F" w:rsidR="00F04E69" w:rsidRDefault="00AF70BF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-35,4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381855AE" w14:textId="6EEDE842" w:rsidR="00F04E69" w:rsidRDefault="00AF70BF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-39,0</w:t>
            </w:r>
          </w:p>
        </w:tc>
      </w:tr>
      <w:tr w:rsidR="009A64B6" w:rsidRPr="008C4768" w14:paraId="21CDBBE4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66F42BEE" w14:textId="77777777" w:rsidR="009A64B6" w:rsidRPr="008C4768" w:rsidRDefault="009A64B6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0464A1D" w14:textId="6CADEB1F" w:rsidR="009A64B6" w:rsidRDefault="009A64B6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04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3960FA7" w14:textId="12CF62AB" w:rsidR="009A64B6" w:rsidRDefault="00C319D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-22,0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EE360B3" w14:textId="39090247" w:rsidR="009A64B6" w:rsidRDefault="00C319D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-30,0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4015D23" w14:textId="29A93490" w:rsidR="009A64B6" w:rsidRDefault="00C319D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-52,5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35EE4B4" w14:textId="5B5238D3" w:rsidR="009A64B6" w:rsidRDefault="00C319D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-48,6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A7890D3" w14:textId="7C5ADF8C" w:rsidR="009A64B6" w:rsidRDefault="00C319D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-32,9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2E58DAC6" w14:textId="453F0973" w:rsidR="009A64B6" w:rsidRDefault="00C319D1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-37,2</w:t>
            </w:r>
          </w:p>
        </w:tc>
      </w:tr>
      <w:tr w:rsidR="00C67F58" w:rsidRPr="008C4768" w14:paraId="3573EA2F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02539DC5" w14:textId="77777777" w:rsidR="00C67F58" w:rsidRPr="008C4768" w:rsidRDefault="00C67F58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CD83DEB" w14:textId="3AEBE8C9" w:rsidR="00C67F58" w:rsidRDefault="00C67F58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05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ECC58C8" w14:textId="2EA26D10" w:rsidR="00C67F58" w:rsidRDefault="009B42D9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-23,0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076DD87" w14:textId="283EDAC0" w:rsidR="00C67F58" w:rsidRDefault="009B42D9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-28,4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B1D5B09" w14:textId="0E5ACCB9" w:rsidR="00C67F58" w:rsidRDefault="009B42D9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-56,6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03A3DB1" w14:textId="4C6C87EF" w:rsidR="00C67F58" w:rsidRDefault="009B42D9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-51,8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55D657A" w14:textId="7AA7B489" w:rsidR="00C67F58" w:rsidRDefault="009B42D9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-32,2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0B0AB950" w14:textId="0EC5EE5F" w:rsidR="00C67F58" w:rsidRDefault="009B42D9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-38,4</w:t>
            </w:r>
          </w:p>
        </w:tc>
      </w:tr>
      <w:tr w:rsidR="00222947" w:rsidRPr="008C4768" w14:paraId="58EEAF53" w14:textId="77777777" w:rsidTr="00536036">
        <w:trPr>
          <w:trHeight w:val="85"/>
        </w:trPr>
        <w:tc>
          <w:tcPr>
            <w:tcW w:w="827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4581A4F7" w14:textId="77777777" w:rsidR="00222947" w:rsidRPr="008C4768" w:rsidRDefault="00222947" w:rsidP="00536036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654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9A25FF7" w14:textId="57C8D8A5" w:rsidR="00222947" w:rsidRDefault="00222947" w:rsidP="00536036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06</w:t>
            </w:r>
          </w:p>
        </w:tc>
        <w:tc>
          <w:tcPr>
            <w:tcW w:w="109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5483E1B" w14:textId="6CE75994" w:rsidR="00222947" w:rsidRDefault="00261FB0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-30,2</w:t>
            </w:r>
          </w:p>
        </w:tc>
        <w:tc>
          <w:tcPr>
            <w:tcW w:w="109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F834E33" w14:textId="02648525" w:rsidR="00222947" w:rsidRDefault="00261FB0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-36,3</w:t>
            </w:r>
          </w:p>
        </w:tc>
        <w:tc>
          <w:tcPr>
            <w:tcW w:w="96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B5BE3CE" w14:textId="65549203" w:rsidR="00222947" w:rsidRDefault="00261FB0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-59,1</w:t>
            </w:r>
          </w:p>
        </w:tc>
        <w:tc>
          <w:tcPr>
            <w:tcW w:w="107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F3F112D" w14:textId="7872786C" w:rsidR="00222947" w:rsidRDefault="00261FB0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-53,1</w:t>
            </w:r>
          </w:p>
        </w:tc>
        <w:tc>
          <w:tcPr>
            <w:tcW w:w="1123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182E628" w14:textId="5A82B753" w:rsidR="00222947" w:rsidRDefault="00261FB0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-40,1</w:t>
            </w:r>
          </w:p>
        </w:tc>
        <w:tc>
          <w:tcPr>
            <w:tcW w:w="123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05C45B49" w14:textId="63BFE12A" w:rsidR="00222947" w:rsidRDefault="00261FB0" w:rsidP="00536036">
            <w:pPr>
              <w:spacing w:before="0" w:after="0" w:line="200" w:lineRule="atLeast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-43,8</w:t>
            </w:r>
          </w:p>
        </w:tc>
      </w:tr>
      <w:tr w:rsidR="001D4E28" w:rsidRPr="00FA5128" w14:paraId="75265618" w14:textId="77777777" w:rsidTr="00536036">
        <w:trPr>
          <w:trHeight w:val="28"/>
        </w:trPr>
        <w:tc>
          <w:tcPr>
            <w:tcW w:w="1481" w:type="dxa"/>
            <w:gridSpan w:val="2"/>
            <w:tcBorders>
              <w:left w:val="nil"/>
              <w:right w:val="single" w:sz="4" w:space="0" w:color="001D77"/>
            </w:tcBorders>
            <w:vAlign w:val="bottom"/>
          </w:tcPr>
          <w:p w14:paraId="09BA794F" w14:textId="77777777" w:rsidR="001D4E28" w:rsidRPr="007443DC" w:rsidRDefault="001D4E28" w:rsidP="00536036">
            <w:pPr>
              <w:pStyle w:val="Tekstprzypisudolnego"/>
              <w:spacing w:before="0"/>
              <w:contextualSpacing/>
              <w:rPr>
                <w:rFonts w:cs="Arial"/>
                <w:sz w:val="14"/>
              </w:rPr>
            </w:pPr>
          </w:p>
        </w:tc>
        <w:tc>
          <w:tcPr>
            <w:tcW w:w="1098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51CC8817" w14:textId="77777777" w:rsidR="001D4E28" w:rsidRPr="007443DC" w:rsidRDefault="001D4E28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 w:val="14"/>
                <w:szCs w:val="21"/>
              </w:rPr>
            </w:pPr>
          </w:p>
        </w:tc>
        <w:tc>
          <w:tcPr>
            <w:tcW w:w="1095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2E8DC3A2" w14:textId="77777777" w:rsidR="001D4E28" w:rsidRPr="007443DC" w:rsidRDefault="001D4E28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 w:val="14"/>
                <w:szCs w:val="21"/>
              </w:rPr>
            </w:pPr>
          </w:p>
        </w:tc>
        <w:tc>
          <w:tcPr>
            <w:tcW w:w="968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0F96D933" w14:textId="77777777" w:rsidR="001D4E28" w:rsidRPr="007443DC" w:rsidRDefault="001D4E28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 w:val="14"/>
                <w:szCs w:val="21"/>
              </w:rPr>
            </w:pPr>
          </w:p>
        </w:tc>
        <w:tc>
          <w:tcPr>
            <w:tcW w:w="1079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2917279C" w14:textId="77777777" w:rsidR="001D4E28" w:rsidRPr="007443DC" w:rsidRDefault="001D4E28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 w:val="14"/>
                <w:szCs w:val="21"/>
              </w:rPr>
            </w:pPr>
          </w:p>
        </w:tc>
        <w:tc>
          <w:tcPr>
            <w:tcW w:w="1123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78575A58" w14:textId="77777777" w:rsidR="001D4E28" w:rsidRPr="007443DC" w:rsidRDefault="001D4E28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 w:val="14"/>
                <w:szCs w:val="21"/>
              </w:rPr>
            </w:pPr>
          </w:p>
        </w:tc>
        <w:tc>
          <w:tcPr>
            <w:tcW w:w="1235" w:type="dxa"/>
            <w:tcBorders>
              <w:top w:val="single" w:sz="4" w:space="0" w:color="001D77"/>
              <w:left w:val="single" w:sz="4" w:space="0" w:color="001D77"/>
              <w:bottom w:val="nil"/>
              <w:right w:val="nil"/>
            </w:tcBorders>
            <w:shd w:val="clear" w:color="auto" w:fill="auto"/>
            <w:vAlign w:val="bottom"/>
          </w:tcPr>
          <w:p w14:paraId="4A31D788" w14:textId="77777777" w:rsidR="001D4E28" w:rsidRPr="007443DC" w:rsidRDefault="001D4E28" w:rsidP="00536036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 w:val="14"/>
                <w:szCs w:val="21"/>
              </w:rPr>
            </w:pPr>
          </w:p>
        </w:tc>
      </w:tr>
    </w:tbl>
    <w:p w14:paraId="5AC1C0D1" w14:textId="77777777" w:rsidR="004E61ED" w:rsidRPr="008C4768" w:rsidRDefault="0093660E" w:rsidP="008C4768">
      <w:pPr>
        <w:spacing w:before="360"/>
        <w:rPr>
          <w:b/>
          <w:spacing w:val="-2"/>
          <w:szCs w:val="19"/>
          <w:shd w:val="clear" w:color="auto" w:fill="FFFFFF"/>
        </w:rPr>
      </w:pPr>
      <w:r w:rsidRPr="008C4768">
        <w:rPr>
          <w:b/>
          <w:noProof/>
          <w:spacing w:val="-2"/>
          <w:szCs w:val="19"/>
          <w:lang w:eastAsia="pl-PL"/>
        </w:rPr>
        <mc:AlternateContent>
          <mc:Choice Requires="wps">
            <w:drawing>
              <wp:anchor distT="45720" distB="45720" distL="114300" distR="114300" simplePos="0" relativeHeight="251744256" behindDoc="1" locked="0" layoutInCell="1" allowOverlap="1" wp14:anchorId="067B0FB4" wp14:editId="2722CB09">
                <wp:simplePos x="0" y="0"/>
                <wp:positionH relativeFrom="column">
                  <wp:posOffset>5242560</wp:posOffset>
                </wp:positionH>
                <wp:positionV relativeFrom="paragraph">
                  <wp:posOffset>178625</wp:posOffset>
                </wp:positionV>
                <wp:extent cx="1725295" cy="1508125"/>
                <wp:effectExtent l="0" t="0" r="0" b="0"/>
                <wp:wrapTight wrapText="bothSides">
                  <wp:wrapPolygon edited="0">
                    <wp:start x="715" y="0"/>
                    <wp:lineTo x="715" y="21282"/>
                    <wp:lineTo x="20749" y="21282"/>
                    <wp:lineTo x="20749" y="0"/>
                    <wp:lineTo x="715" y="0"/>
                  </wp:wrapPolygon>
                </wp:wrapTight>
                <wp:docPr id="12" name="Pole tekstowe 12" descr="Bieżący wskaźnik ufności konsumenckiej jest średnią sald ocen zmian sytuacji finansowej gospodarstwa domowego, zmian ogólnej sytuacji ekonomicznej kraju oraz obecnego dokonywania ważnych zakupów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150812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F95B5E4" w14:textId="77777777" w:rsidR="004F1D9E" w:rsidRPr="0093660E" w:rsidRDefault="004F1D9E" w:rsidP="00273134">
                            <w:pPr>
                              <w:pStyle w:val="tytuwykresu"/>
                              <w:rPr>
                                <w:rFonts w:eastAsia="Times New Roman" w:cs="Times New Roman"/>
                                <w:b w:val="0"/>
                                <w:bCs/>
                                <w:color w:val="001D77"/>
                                <w:spacing w:val="0"/>
                                <w:szCs w:val="18"/>
                                <w:lang w:eastAsia="pl-PL"/>
                              </w:rPr>
                            </w:pPr>
                            <w:r w:rsidRPr="0093660E">
                              <w:rPr>
                                <w:rFonts w:eastAsia="Times New Roman" w:cs="Times New Roman"/>
                                <w:b w:val="0"/>
                                <w:bCs/>
                                <w:color w:val="001D77"/>
                                <w:spacing w:val="0"/>
                                <w:szCs w:val="18"/>
                                <w:lang w:eastAsia="pl-PL"/>
                              </w:rPr>
                              <w:t>Bieżący wskaźnik ufności konsumenckiej jest średnią sald ocen zmian sytuacji finansowej gospodarstwa domowego, zmian ogólnej sytuacji ekonomicznej kraju oraz obecn</w:t>
                            </w:r>
                            <w:r>
                              <w:rPr>
                                <w:rFonts w:eastAsia="Times New Roman" w:cs="Times New Roman"/>
                                <w:b w:val="0"/>
                                <w:bCs/>
                                <w:color w:val="001D77"/>
                                <w:spacing w:val="0"/>
                                <w:szCs w:val="18"/>
                                <w:lang w:eastAsia="pl-PL"/>
                              </w:rPr>
                              <w:t>ego dokonywania ważnych zakupów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67B0FB4" id="Pole tekstowe 12" o:spid="_x0000_s1029" type="#_x0000_t202" alt="Bieżący wskaźnik ufności konsumenckiej jest średnią sald ocen zmian sytuacji finansowej gospodarstwa domowego, zmian ogólnej sytuacji ekonomicznej kraju oraz obecnego dokonywania ważnych zakupów" style="position:absolute;margin-left:412.8pt;margin-top:14.05pt;width:135.85pt;height:118.75pt;z-index:-25157222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6BFXh+wEAANUDAAAOAAAAZHJzL2Uyb0RvYy54bWysU9uO2yAQfa/Uf0C8N7407iZWyGq7260q&#10;bS/Sth9AMI5RMUOBxE6/vgP2ZqPtW1U/IMYDZ+acOWyux16To3RegWG0WOSUSCOgUWbP6I/v929W&#10;lPjATcM1GMnoSXp6vX39ajPYWpbQgW6kIwhifD1YRrsQbJ1lXnSy534BVhpMtuB6HjB0+6xxfED0&#10;Xmdlnr/LBnCNdSCk9/j3bkrSbcJvWynC17b1MhDNKPYW0urSuotrtt3weu+47ZSY2+D/0EXPlcGi&#10;Z6g7Hjg5OPUXVK+EAw9tWAjoM2hbJWTigGyK/AWbx45bmbigON6eZfL/D1Z8OT7ab46E8T2MOMBE&#10;wtsHED89MXDbcbOXN87B0EneYOEiSpYN1tfz1Si1r30E2Q2focEh80OABDS2ro+qIE+C6DiA01l0&#10;OQYiYsmrsirXFSUCc0WVr4qySjV4/XTdOh8+SuhJ3DDqcKoJnh8ffIjt8PrpSKxm4F5pnSarDRkY&#10;XVcI+SLTq4DG06pndJXHb7JCZPnBNOly4EpPeyygzUw7Mp04h3E3EtUw+jbejSrsoDmhDg4mn+G7&#10;wE0H7jclA3qMUf/rwJ2kRH8yqOW6WC6jKVOwrK5KDNxlZneZ4UYgFKOBkml7G5KRJ2I3qHmrkhrP&#10;ncwto3eSSLPPozkv43Tq+TVu/wAAAP//AwBQSwMEFAAGAAgAAAAhAEVRULHeAAAACwEAAA8AAABk&#10;cnMvZG93bnJldi54bWxMj8FOwzAMhu9Ie4fISNxYssJKV5pOCMQVxDaQuGWN11ZrnKrJ1vL2eCc4&#10;2v+n35+L9eQ6ccYhtJ40LOYKBFLlbUu1ht329TYDEaIhazpPqOEHA6zL2VVhcutH+sDzJtaCSyjk&#10;RkMTY59LGaoGnQlz3yNxdvCDM5HHoZZ2MCOXu04mSqXSmZb4QmN6fG6wOm5OTsPn2+H761691y9u&#10;2Y9+UpLcSmp9cz09PYKIOMU/GC76rA4lO+39iWwQnYYsWaaMakiyBYgLoFYPdyD2vEk5kmUh//9Q&#10;/gIAAP//AwBQSwECLQAUAAYACAAAACEAtoM4kv4AAADhAQAAEwAAAAAAAAAAAAAAAAAAAAAAW0Nv&#10;bnRlbnRfVHlwZXNdLnhtbFBLAQItABQABgAIAAAAIQA4/SH/1gAAAJQBAAALAAAAAAAAAAAAAAAA&#10;AC8BAABfcmVscy8ucmVsc1BLAQItABQABgAIAAAAIQB6BFXh+wEAANUDAAAOAAAAAAAAAAAAAAAA&#10;AC4CAABkcnMvZTJvRG9jLnhtbFBLAQItABQABgAIAAAAIQBFUVCx3gAAAAsBAAAPAAAAAAAAAAAA&#10;AAAAAFUEAABkcnMvZG93bnJldi54bWxQSwUGAAAAAAQABADzAAAAYAUAAAAA&#10;" filled="f" stroked="f">
                <v:textbox>
                  <w:txbxContent>
                    <w:p w14:paraId="7F95B5E4" w14:textId="77777777" w:rsidR="004F1D9E" w:rsidRPr="0093660E" w:rsidRDefault="004F1D9E" w:rsidP="00273134">
                      <w:pPr>
                        <w:pStyle w:val="tytuwykresu"/>
                        <w:rPr>
                          <w:rFonts w:eastAsia="Times New Roman" w:cs="Times New Roman"/>
                          <w:b w:val="0"/>
                          <w:bCs/>
                          <w:color w:val="001D77"/>
                          <w:spacing w:val="0"/>
                          <w:szCs w:val="18"/>
                          <w:lang w:eastAsia="pl-PL"/>
                        </w:rPr>
                      </w:pPr>
                      <w:r w:rsidRPr="0093660E">
                        <w:rPr>
                          <w:rFonts w:eastAsia="Times New Roman" w:cs="Times New Roman"/>
                          <w:b w:val="0"/>
                          <w:bCs/>
                          <w:color w:val="001D77"/>
                          <w:spacing w:val="0"/>
                          <w:szCs w:val="18"/>
                          <w:lang w:eastAsia="pl-PL"/>
                        </w:rPr>
                        <w:t>Bieżący wskaźnik ufności konsumenckiej jest średnią sald ocen zmian sytuacji finansowej gospodarstwa domowego, zmian ogólnej sytuacji ekonomicznej kraju oraz obecn</w:t>
                      </w:r>
                      <w:r>
                        <w:rPr>
                          <w:rFonts w:eastAsia="Times New Roman" w:cs="Times New Roman"/>
                          <w:b w:val="0"/>
                          <w:bCs/>
                          <w:color w:val="001D77"/>
                          <w:spacing w:val="0"/>
                          <w:szCs w:val="18"/>
                          <w:lang w:eastAsia="pl-PL"/>
                        </w:rPr>
                        <w:t>ego dokonywania ważnych zakupów</w:t>
                      </w:r>
                    </w:p>
                  </w:txbxContent>
                </v:textbox>
                <w10:wrap type="tight"/>
              </v:shape>
            </w:pict>
          </mc:Fallback>
        </mc:AlternateContent>
      </w:r>
      <w:r w:rsidR="00C074FD" w:rsidRPr="008C4768">
        <w:rPr>
          <w:b/>
          <w:spacing w:val="-2"/>
          <w:szCs w:val="19"/>
          <w:shd w:val="clear" w:color="auto" w:fill="FFFFFF"/>
        </w:rPr>
        <w:t xml:space="preserve">Tablica 1. </w:t>
      </w:r>
      <w:r w:rsidR="00A217E6" w:rsidRPr="008C4768">
        <w:rPr>
          <w:b/>
          <w:spacing w:val="-2"/>
          <w:szCs w:val="19"/>
          <w:shd w:val="clear" w:color="auto" w:fill="FFFFFF"/>
        </w:rPr>
        <w:t>Bieżący</w:t>
      </w:r>
      <w:r w:rsidR="005A36AA" w:rsidRPr="008C4768">
        <w:rPr>
          <w:b/>
          <w:spacing w:val="-2"/>
          <w:szCs w:val="19"/>
          <w:shd w:val="clear" w:color="auto" w:fill="FFFFFF"/>
        </w:rPr>
        <w:t xml:space="preserve"> </w:t>
      </w:r>
      <w:r w:rsidR="00A217E6" w:rsidRPr="008C4768">
        <w:rPr>
          <w:b/>
          <w:spacing w:val="-2"/>
          <w:szCs w:val="19"/>
          <w:shd w:val="clear" w:color="auto" w:fill="FFFFFF"/>
        </w:rPr>
        <w:t>wskaźnik</w:t>
      </w:r>
      <w:r w:rsidR="005A36AA" w:rsidRPr="008C4768">
        <w:rPr>
          <w:b/>
          <w:spacing w:val="-2"/>
          <w:szCs w:val="19"/>
          <w:shd w:val="clear" w:color="auto" w:fill="FFFFFF"/>
        </w:rPr>
        <w:t xml:space="preserve"> </w:t>
      </w:r>
      <w:r w:rsidR="00A217E6" w:rsidRPr="008C4768">
        <w:rPr>
          <w:b/>
          <w:spacing w:val="-2"/>
          <w:szCs w:val="19"/>
          <w:shd w:val="clear" w:color="auto" w:fill="FFFFFF"/>
        </w:rPr>
        <w:t>ufności</w:t>
      </w:r>
      <w:r w:rsidR="005A36AA" w:rsidRPr="008C4768">
        <w:rPr>
          <w:b/>
          <w:spacing w:val="-2"/>
          <w:szCs w:val="19"/>
          <w:shd w:val="clear" w:color="auto" w:fill="FFFFFF"/>
        </w:rPr>
        <w:t xml:space="preserve"> </w:t>
      </w:r>
      <w:r w:rsidR="00A217E6" w:rsidRPr="008C4768">
        <w:rPr>
          <w:b/>
          <w:spacing w:val="-2"/>
          <w:szCs w:val="19"/>
          <w:shd w:val="clear" w:color="auto" w:fill="FFFFFF"/>
        </w:rPr>
        <w:t>konsumenckiej</w:t>
      </w:r>
    </w:p>
    <w:p w14:paraId="560EF38E" w14:textId="77777777" w:rsidR="00712785" w:rsidRDefault="00712785">
      <w:pPr>
        <w:spacing w:before="0" w:after="160" w:line="259" w:lineRule="auto"/>
        <w:rPr>
          <w:b/>
          <w:spacing w:val="-2"/>
          <w:sz w:val="18"/>
        </w:rPr>
      </w:pPr>
      <w:r>
        <w:br w:type="page"/>
      </w:r>
    </w:p>
    <w:p w14:paraId="16A2826E" w14:textId="01079D10" w:rsidR="00FD7BD2" w:rsidRDefault="005F4EA6" w:rsidP="00693BAD">
      <w:pPr>
        <w:pStyle w:val="tytuwykresu"/>
        <w:spacing w:before="360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lastRenderedPageBreak/>
        <w:drawing>
          <wp:anchor distT="0" distB="0" distL="114300" distR="114300" simplePos="0" relativeHeight="251753472" behindDoc="0" locked="0" layoutInCell="1" allowOverlap="1" wp14:anchorId="7CD74491" wp14:editId="4ABF61BD">
            <wp:simplePos x="0" y="0"/>
            <wp:positionH relativeFrom="margin">
              <wp:align>right</wp:align>
            </wp:positionH>
            <wp:positionV relativeFrom="margin">
              <wp:posOffset>379095</wp:posOffset>
            </wp:positionV>
            <wp:extent cx="5122545" cy="3911600"/>
            <wp:effectExtent l="0" t="0" r="1905" b="0"/>
            <wp:wrapSquare wrapText="bothSides"/>
            <wp:docPr id="25" name="Wykres 25" descr="Bieżący wskaźnik ufności konsumenckiej (BWUK) oraz jego wartości składowe według miesięcy w latach 2019–2022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1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FB5906" w:rsidRPr="00C15772">
        <w:t xml:space="preserve">Wykres </w:t>
      </w:r>
      <w:r w:rsidR="00074DD8" w:rsidRPr="00C15772">
        <w:t>1</w:t>
      </w:r>
      <w:r w:rsidR="008F4441" w:rsidRPr="00C15772">
        <w:t>.</w:t>
      </w:r>
      <w:r w:rsidR="00074DD8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Bieżący</w:t>
      </w:r>
      <w:r w:rsidR="00C15772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wskaźnik ufności konsumenckiej</w:t>
      </w:r>
      <w:r w:rsidR="00C15772" w:rsidRPr="00C15772">
        <w:rPr>
          <w:shd w:val="clear" w:color="auto" w:fill="FFFFFF"/>
        </w:rPr>
        <w:t xml:space="preserve"> </w:t>
      </w:r>
      <w:r w:rsidR="00C15772">
        <w:rPr>
          <w:shd w:val="clear" w:color="auto" w:fill="FFFFFF"/>
        </w:rPr>
        <w:t xml:space="preserve">(BWUK) </w:t>
      </w:r>
      <w:r w:rsidR="00A217E6">
        <w:rPr>
          <w:shd w:val="clear" w:color="auto" w:fill="FFFFFF"/>
        </w:rPr>
        <w:t>oraz jego wartości składowe</w:t>
      </w:r>
      <w:r w:rsidR="00072F74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według</w:t>
      </w:r>
      <w:r w:rsidR="00C15772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miesięcy w</w:t>
      </w:r>
      <w:r w:rsidR="00C15772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latach</w:t>
      </w:r>
      <w:r w:rsidR="00D906D5">
        <w:rPr>
          <w:shd w:val="clear" w:color="auto" w:fill="FFFFFF"/>
        </w:rPr>
        <w:t xml:space="preserve"> 201</w:t>
      </w:r>
      <w:r w:rsidR="007C57D4">
        <w:rPr>
          <w:shd w:val="clear" w:color="auto" w:fill="FFFFFF"/>
        </w:rPr>
        <w:t>9–2022</w:t>
      </w:r>
    </w:p>
    <w:p w14:paraId="73726264" w14:textId="77777777" w:rsidR="00FD7BD2" w:rsidRPr="00FD7BD2" w:rsidRDefault="00FD7BD2" w:rsidP="00FD7BD2"/>
    <w:p w14:paraId="06358B85" w14:textId="77777777" w:rsidR="00053B77" w:rsidRDefault="007A7B28" w:rsidP="00053B77">
      <w:pPr>
        <w:pStyle w:val="tytuwykresu"/>
        <w:ind w:left="851" w:hanging="851"/>
        <w:rPr>
          <w:shd w:val="clear" w:color="auto" w:fill="FFFFFF"/>
        </w:rPr>
      </w:pPr>
      <w:r w:rsidRPr="007A7B28">
        <w:rPr>
          <w:noProof/>
          <w:szCs w:val="18"/>
          <w:lang w:eastAsia="pl-PL"/>
        </w:rPr>
        <w:drawing>
          <wp:anchor distT="0" distB="0" distL="114300" distR="114300" simplePos="0" relativeHeight="251755520" behindDoc="0" locked="0" layoutInCell="1" allowOverlap="1" wp14:anchorId="4E8C0972" wp14:editId="076ACE93">
            <wp:simplePos x="0" y="0"/>
            <wp:positionH relativeFrom="margin">
              <wp:align>right</wp:align>
            </wp:positionH>
            <wp:positionV relativeFrom="margin">
              <wp:posOffset>4672965</wp:posOffset>
            </wp:positionV>
            <wp:extent cx="5122545" cy="4269740"/>
            <wp:effectExtent l="0" t="0" r="1905" b="0"/>
            <wp:wrapSquare wrapText="bothSides"/>
            <wp:docPr id="26" name="Wykres 26" descr=" Bieżący wskaźnik ufności konsumenckiej (BWUK) oraz jego wartości składowe według lat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2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053B77" w:rsidRPr="00C15772">
        <w:t xml:space="preserve">Wykres </w:t>
      </w:r>
      <w:r w:rsidR="00053B77">
        <w:t>2</w:t>
      </w:r>
      <w:r w:rsidR="00053B77" w:rsidRPr="00C15772">
        <w:t>.</w:t>
      </w:r>
      <w:r w:rsidR="00053B77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Bieżący</w:t>
      </w:r>
      <w:r w:rsidR="00053B77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wskaźnik</w:t>
      </w:r>
      <w:r w:rsidR="00053B77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ufności</w:t>
      </w:r>
      <w:r w:rsidR="00053B77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konsumenckiej</w:t>
      </w:r>
      <w:r w:rsidR="00053B77">
        <w:rPr>
          <w:shd w:val="clear" w:color="auto" w:fill="FFFFFF"/>
        </w:rPr>
        <w:t xml:space="preserve"> (BWUK) </w:t>
      </w:r>
      <w:r w:rsidR="00A217E6">
        <w:rPr>
          <w:shd w:val="clear" w:color="auto" w:fill="FFFFFF"/>
        </w:rPr>
        <w:t>oraz</w:t>
      </w:r>
      <w:r w:rsidR="00053B77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jego</w:t>
      </w:r>
      <w:r w:rsidR="00053B77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wartości</w:t>
      </w:r>
      <w:r w:rsidR="00053B77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składowe według lat</w:t>
      </w:r>
    </w:p>
    <w:p w14:paraId="4F362417" w14:textId="77777777" w:rsidR="00B35A63" w:rsidRDefault="00FD7BD2" w:rsidP="00A866F2">
      <w:pPr>
        <w:tabs>
          <w:tab w:val="left" w:pos="3218"/>
        </w:tabs>
      </w:pPr>
      <w:r>
        <w:tab/>
      </w:r>
    </w:p>
    <w:tbl>
      <w:tblPr>
        <w:tblStyle w:val="Siatkatabelijasna"/>
        <w:tblpPr w:leftFromText="141" w:rightFromText="141" w:vertAnchor="text" w:horzAnchor="margin" w:tblpY="596"/>
        <w:tblW w:w="8044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single" w:sz="4" w:space="0" w:color="212492"/>
          <w:insideV w:val="single" w:sz="4" w:space="0" w:color="212492"/>
        </w:tblBorders>
        <w:tblCellMar>
          <w:top w:w="57" w:type="dxa"/>
          <w:bottom w:w="57" w:type="dxa"/>
        </w:tblCellMar>
        <w:tblLook w:val="0000" w:firstRow="0" w:lastRow="0" w:firstColumn="0" w:lastColumn="0" w:noHBand="0" w:noVBand="0"/>
        <w:tblDescription w:val="Wyprzedzający wskaźnik ufności konsumenckiej"/>
      </w:tblPr>
      <w:tblGrid>
        <w:gridCol w:w="709"/>
        <w:gridCol w:w="851"/>
        <w:gridCol w:w="1275"/>
        <w:gridCol w:w="1418"/>
        <w:gridCol w:w="1422"/>
        <w:gridCol w:w="1129"/>
        <w:gridCol w:w="1240"/>
      </w:tblGrid>
      <w:tr w:rsidR="00A866F2" w:rsidRPr="00FA5128" w14:paraId="5247D173" w14:textId="77777777" w:rsidTr="00066C7C">
        <w:trPr>
          <w:trHeight w:val="631"/>
        </w:trPr>
        <w:tc>
          <w:tcPr>
            <w:tcW w:w="1560" w:type="dxa"/>
            <w:gridSpan w:val="2"/>
            <w:vMerge w:val="restart"/>
            <w:tcBorders>
              <w:top w:val="nil"/>
            </w:tcBorders>
            <w:vAlign w:val="center"/>
          </w:tcPr>
          <w:p w14:paraId="6B1357BA" w14:textId="77777777" w:rsidR="00A866F2" w:rsidRPr="0078772C" w:rsidRDefault="00A866F2" w:rsidP="00FC64E0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cs="Arial"/>
                <w:color w:val="000000" w:themeColor="text1"/>
                <w:szCs w:val="19"/>
              </w:rPr>
            </w:pPr>
            <w:r w:rsidRPr="0078772C">
              <w:rPr>
                <w:rFonts w:ascii="Fira Sans" w:hAnsi="Fira Sans" w:cs="Arial"/>
                <w:color w:val="000000" w:themeColor="text1"/>
                <w:szCs w:val="19"/>
              </w:rPr>
              <w:lastRenderedPageBreak/>
              <w:t>Okres badania ankietowego</w:t>
            </w:r>
          </w:p>
          <w:p w14:paraId="60195E73" w14:textId="77777777" w:rsidR="00A866F2" w:rsidRPr="0078772C" w:rsidRDefault="00A866F2" w:rsidP="00FC64E0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cs="Arial"/>
                <w:color w:val="000000" w:themeColor="text1"/>
                <w:szCs w:val="19"/>
              </w:rPr>
            </w:pPr>
          </w:p>
          <w:p w14:paraId="48494090" w14:textId="77777777" w:rsidR="00A866F2" w:rsidRPr="0078772C" w:rsidRDefault="00A866F2" w:rsidP="00FC64E0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cs="Arial"/>
                <w:color w:val="000000" w:themeColor="text1"/>
                <w:szCs w:val="19"/>
              </w:rPr>
            </w:pPr>
          </w:p>
          <w:p w14:paraId="3D3EA589" w14:textId="77777777" w:rsidR="00A866F2" w:rsidRPr="0078772C" w:rsidRDefault="00A866F2" w:rsidP="00FC64E0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ascii="Fira Sans" w:hAnsi="Fira Sans" w:cs="Arial"/>
                <w:color w:val="000000" w:themeColor="text1"/>
                <w:szCs w:val="19"/>
              </w:rPr>
            </w:pPr>
            <w:r w:rsidRPr="0078772C">
              <w:rPr>
                <w:rFonts w:ascii="Fira Sans" w:hAnsi="Fira Sans" w:cs="Arial"/>
                <w:color w:val="000000" w:themeColor="text1"/>
                <w:szCs w:val="19"/>
              </w:rPr>
              <w:t xml:space="preserve">Rok     Kwartał </w:t>
            </w:r>
          </w:p>
          <w:p w14:paraId="27614EB7" w14:textId="77777777" w:rsidR="00A866F2" w:rsidRPr="0078772C" w:rsidRDefault="00A866F2" w:rsidP="00FC64E0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ascii="Fira Sans" w:hAnsi="Fira Sans" w:cs="Arial"/>
                <w:color w:val="000000" w:themeColor="text1"/>
                <w:szCs w:val="19"/>
              </w:rPr>
            </w:pPr>
            <w:r w:rsidRPr="0078772C">
              <w:rPr>
                <w:rFonts w:ascii="Fira Sans" w:hAnsi="Fira Sans" w:cs="Arial"/>
                <w:color w:val="000000" w:themeColor="text1"/>
                <w:szCs w:val="19"/>
              </w:rPr>
              <w:t xml:space="preserve">            Miesiąc</w:t>
            </w:r>
          </w:p>
        </w:tc>
        <w:tc>
          <w:tcPr>
            <w:tcW w:w="1275" w:type="dxa"/>
            <w:tcBorders>
              <w:top w:val="nil"/>
              <w:bottom w:val="single" w:sz="4" w:space="0" w:color="212492"/>
            </w:tcBorders>
            <w:vAlign w:val="center"/>
          </w:tcPr>
          <w:p w14:paraId="5B158311" w14:textId="77777777" w:rsidR="00A866F2" w:rsidRPr="0078772C" w:rsidRDefault="00A866F2" w:rsidP="00FC64E0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78772C">
              <w:rPr>
                <w:rFonts w:ascii="Fira Sans" w:hAnsi="Fira Sans"/>
                <w:color w:val="000000" w:themeColor="text1"/>
                <w:sz w:val="19"/>
                <w:szCs w:val="19"/>
              </w:rPr>
              <w:t xml:space="preserve">Zmiany sytuacji finansowej gospodarstwa domowego  </w:t>
            </w:r>
          </w:p>
        </w:tc>
        <w:tc>
          <w:tcPr>
            <w:tcW w:w="1418" w:type="dxa"/>
            <w:tcBorders>
              <w:top w:val="nil"/>
              <w:bottom w:val="single" w:sz="4" w:space="0" w:color="212492"/>
            </w:tcBorders>
            <w:vAlign w:val="center"/>
          </w:tcPr>
          <w:p w14:paraId="6352130B" w14:textId="77777777" w:rsidR="00A866F2" w:rsidRPr="0078772C" w:rsidRDefault="00A866F2" w:rsidP="00FC64E0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78772C">
              <w:rPr>
                <w:rFonts w:ascii="Fira Sans" w:hAnsi="Fira Sans"/>
                <w:color w:val="000000" w:themeColor="text1"/>
                <w:sz w:val="19"/>
                <w:szCs w:val="19"/>
              </w:rPr>
              <w:t>Zmiany ogólnej sytuacji ekonomicznej kraju</w:t>
            </w:r>
          </w:p>
        </w:tc>
        <w:tc>
          <w:tcPr>
            <w:tcW w:w="1422" w:type="dxa"/>
            <w:tcBorders>
              <w:top w:val="nil"/>
              <w:bottom w:val="single" w:sz="4" w:space="0" w:color="212492"/>
            </w:tcBorders>
            <w:vAlign w:val="center"/>
          </w:tcPr>
          <w:p w14:paraId="5EB16E1A" w14:textId="77777777" w:rsidR="00A866F2" w:rsidRPr="0078772C" w:rsidRDefault="00A866F2" w:rsidP="00FC64E0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78772C">
              <w:rPr>
                <w:rFonts w:ascii="Fira Sans" w:hAnsi="Fira Sans"/>
                <w:color w:val="000000" w:themeColor="text1"/>
                <w:sz w:val="19"/>
                <w:szCs w:val="19"/>
              </w:rPr>
              <w:t>Zmiany poziomu bezrobocia (ze znakiem przeciwnym)</w:t>
            </w:r>
          </w:p>
        </w:tc>
        <w:tc>
          <w:tcPr>
            <w:tcW w:w="1129" w:type="dxa"/>
            <w:tcBorders>
              <w:top w:val="nil"/>
              <w:bottom w:val="single" w:sz="4" w:space="0" w:color="212492"/>
            </w:tcBorders>
            <w:vAlign w:val="center"/>
          </w:tcPr>
          <w:p w14:paraId="57D9C4DE" w14:textId="77777777" w:rsidR="00A866F2" w:rsidRPr="0078772C" w:rsidRDefault="00A866F2" w:rsidP="00FC64E0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78772C">
              <w:rPr>
                <w:rFonts w:ascii="Fira Sans" w:hAnsi="Fira Sans"/>
                <w:color w:val="000000" w:themeColor="text1"/>
                <w:sz w:val="19"/>
                <w:szCs w:val="19"/>
              </w:rPr>
              <w:t>Oszczędzanie pieniędzy</w:t>
            </w:r>
          </w:p>
        </w:tc>
        <w:tc>
          <w:tcPr>
            <w:tcW w:w="1240" w:type="dxa"/>
            <w:vMerge w:val="restart"/>
            <w:tcBorders>
              <w:top w:val="nil"/>
            </w:tcBorders>
            <w:vAlign w:val="center"/>
          </w:tcPr>
          <w:p w14:paraId="5862684A" w14:textId="77777777" w:rsidR="00A866F2" w:rsidRPr="0078772C" w:rsidRDefault="00A866F2" w:rsidP="00FC64E0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78772C">
              <w:rPr>
                <w:rFonts w:ascii="Fira Sans" w:hAnsi="Fira Sans"/>
                <w:color w:val="000000" w:themeColor="text1"/>
                <w:sz w:val="19"/>
                <w:szCs w:val="19"/>
              </w:rPr>
              <w:t>Wskaźnik ufności konsumenckiej WWUK</w:t>
            </w:r>
          </w:p>
        </w:tc>
      </w:tr>
      <w:tr w:rsidR="00A866F2" w:rsidRPr="00FA5128" w14:paraId="0226B45B" w14:textId="77777777" w:rsidTr="00066C7C">
        <w:trPr>
          <w:trHeight w:val="20"/>
        </w:trPr>
        <w:tc>
          <w:tcPr>
            <w:tcW w:w="1560" w:type="dxa"/>
            <w:gridSpan w:val="2"/>
            <w:vMerge/>
            <w:tcBorders>
              <w:bottom w:val="single" w:sz="12" w:space="0" w:color="212492"/>
            </w:tcBorders>
            <w:vAlign w:val="center"/>
          </w:tcPr>
          <w:p w14:paraId="283AF834" w14:textId="77777777" w:rsidR="00A866F2" w:rsidRPr="0078772C" w:rsidRDefault="00A866F2" w:rsidP="00FC64E0">
            <w:pPr>
              <w:pStyle w:val="Nagwek1"/>
              <w:tabs>
                <w:tab w:val="right" w:leader="dot" w:pos="4139"/>
              </w:tabs>
              <w:spacing w:before="0" w:after="0"/>
              <w:jc w:val="center"/>
              <w:outlineLvl w:val="0"/>
              <w:rPr>
                <w:rFonts w:cs="Arial"/>
                <w:b/>
                <w:color w:val="000000" w:themeColor="text1"/>
                <w:szCs w:val="19"/>
              </w:rPr>
            </w:pPr>
          </w:p>
        </w:tc>
        <w:tc>
          <w:tcPr>
            <w:tcW w:w="1275" w:type="dxa"/>
            <w:tcBorders>
              <w:top w:val="single" w:sz="4" w:space="0" w:color="212492"/>
              <w:bottom w:val="single" w:sz="12" w:space="0" w:color="212492"/>
            </w:tcBorders>
            <w:vAlign w:val="center"/>
          </w:tcPr>
          <w:p w14:paraId="7950AB0B" w14:textId="77777777" w:rsidR="00A866F2" w:rsidRPr="0078772C" w:rsidRDefault="00A866F2" w:rsidP="0078772C">
            <w:pPr>
              <w:spacing w:before="0" w:after="0" w:line="180" w:lineRule="exact"/>
              <w:jc w:val="center"/>
              <w:rPr>
                <w:color w:val="000000" w:themeColor="text1"/>
                <w:szCs w:val="19"/>
              </w:rPr>
            </w:pPr>
            <w:r w:rsidRPr="0078772C">
              <w:rPr>
                <w:color w:val="000000" w:themeColor="text1"/>
                <w:szCs w:val="19"/>
              </w:rPr>
              <w:t>b</w:t>
            </w:r>
          </w:p>
        </w:tc>
        <w:tc>
          <w:tcPr>
            <w:tcW w:w="1418" w:type="dxa"/>
            <w:tcBorders>
              <w:top w:val="single" w:sz="4" w:space="0" w:color="212492"/>
              <w:bottom w:val="single" w:sz="12" w:space="0" w:color="212492"/>
            </w:tcBorders>
            <w:vAlign w:val="center"/>
          </w:tcPr>
          <w:p w14:paraId="26BEC221" w14:textId="77777777" w:rsidR="00A866F2" w:rsidRPr="0078772C" w:rsidRDefault="00A866F2" w:rsidP="0078772C">
            <w:pPr>
              <w:spacing w:before="0" w:after="0" w:line="180" w:lineRule="exact"/>
              <w:jc w:val="center"/>
              <w:rPr>
                <w:color w:val="000000" w:themeColor="text1"/>
                <w:szCs w:val="19"/>
              </w:rPr>
            </w:pPr>
            <w:r w:rsidRPr="0078772C">
              <w:rPr>
                <w:color w:val="000000" w:themeColor="text1"/>
                <w:szCs w:val="19"/>
              </w:rPr>
              <w:t>d</w:t>
            </w:r>
          </w:p>
        </w:tc>
        <w:tc>
          <w:tcPr>
            <w:tcW w:w="1422" w:type="dxa"/>
            <w:tcBorders>
              <w:top w:val="single" w:sz="4" w:space="0" w:color="212492"/>
              <w:bottom w:val="single" w:sz="12" w:space="0" w:color="212492"/>
            </w:tcBorders>
            <w:vAlign w:val="center"/>
          </w:tcPr>
          <w:p w14:paraId="7F2A2CA6" w14:textId="77777777" w:rsidR="00A866F2" w:rsidRPr="0078772C" w:rsidRDefault="00A866F2" w:rsidP="0078772C">
            <w:pPr>
              <w:spacing w:before="0" w:after="0" w:line="180" w:lineRule="exact"/>
              <w:jc w:val="center"/>
              <w:rPr>
                <w:color w:val="000000" w:themeColor="text1"/>
                <w:szCs w:val="19"/>
              </w:rPr>
            </w:pPr>
            <w:r w:rsidRPr="0078772C">
              <w:rPr>
                <w:color w:val="000000" w:themeColor="text1"/>
                <w:szCs w:val="19"/>
              </w:rPr>
              <w:t>f</w:t>
            </w:r>
          </w:p>
        </w:tc>
        <w:tc>
          <w:tcPr>
            <w:tcW w:w="1129" w:type="dxa"/>
            <w:tcBorders>
              <w:top w:val="single" w:sz="4" w:space="0" w:color="212492"/>
              <w:bottom w:val="single" w:sz="12" w:space="0" w:color="212492"/>
            </w:tcBorders>
            <w:vAlign w:val="center"/>
          </w:tcPr>
          <w:p w14:paraId="0FFFD325" w14:textId="77777777" w:rsidR="00A866F2" w:rsidRPr="0078772C" w:rsidRDefault="00A866F2" w:rsidP="0078772C">
            <w:pPr>
              <w:spacing w:before="0" w:after="0" w:line="180" w:lineRule="exact"/>
              <w:jc w:val="center"/>
              <w:rPr>
                <w:color w:val="000000" w:themeColor="text1"/>
                <w:szCs w:val="19"/>
              </w:rPr>
            </w:pPr>
            <w:r w:rsidRPr="0078772C">
              <w:rPr>
                <w:color w:val="000000" w:themeColor="text1"/>
                <w:szCs w:val="19"/>
              </w:rPr>
              <w:t>g</w:t>
            </w:r>
          </w:p>
        </w:tc>
        <w:tc>
          <w:tcPr>
            <w:tcW w:w="1240" w:type="dxa"/>
            <w:vMerge/>
            <w:tcBorders>
              <w:bottom w:val="single" w:sz="12" w:space="0" w:color="212492"/>
            </w:tcBorders>
            <w:vAlign w:val="center"/>
          </w:tcPr>
          <w:p w14:paraId="6453E936" w14:textId="77777777" w:rsidR="00A866F2" w:rsidRPr="0078772C" w:rsidRDefault="00A866F2" w:rsidP="00FC64E0">
            <w:pPr>
              <w:jc w:val="center"/>
              <w:rPr>
                <w:color w:val="000000" w:themeColor="text1"/>
                <w:szCs w:val="19"/>
              </w:rPr>
            </w:pPr>
          </w:p>
        </w:tc>
      </w:tr>
      <w:tr w:rsidR="002A3665" w:rsidRPr="00FA5128" w14:paraId="41A05BE5" w14:textId="77777777" w:rsidTr="00066C7C">
        <w:trPr>
          <w:trHeight w:val="168"/>
        </w:trPr>
        <w:tc>
          <w:tcPr>
            <w:tcW w:w="1560" w:type="dxa"/>
            <w:gridSpan w:val="2"/>
            <w:tcBorders>
              <w:top w:val="nil"/>
              <w:bottom w:val="nil"/>
            </w:tcBorders>
            <w:vAlign w:val="center"/>
          </w:tcPr>
          <w:p w14:paraId="21E1C494" w14:textId="77777777" w:rsidR="002A3665" w:rsidRPr="0078772C" w:rsidRDefault="002A3665" w:rsidP="00FC64E0">
            <w:pPr>
              <w:pStyle w:val="Nagwek5"/>
              <w:tabs>
                <w:tab w:val="right" w:leader="dot" w:pos="4156"/>
              </w:tabs>
              <w:spacing w:before="0" w:line="140" w:lineRule="exact"/>
              <w:contextualSpacing/>
              <w:outlineLvl w:val="4"/>
              <w:rPr>
                <w:rFonts w:ascii="Fira Sans" w:hAnsi="Fira Sans"/>
                <w:b/>
                <w:color w:val="000000" w:themeColor="text1"/>
                <w:szCs w:val="19"/>
              </w:rPr>
            </w:pPr>
          </w:p>
        </w:tc>
        <w:tc>
          <w:tcPr>
            <w:tcW w:w="5244" w:type="dxa"/>
            <w:gridSpan w:val="4"/>
            <w:tcBorders>
              <w:top w:val="single" w:sz="12" w:space="0" w:color="212492"/>
              <w:bottom w:val="single" w:sz="4" w:space="0" w:color="001D77"/>
              <w:right w:val="single" w:sz="4" w:space="0" w:color="212492"/>
            </w:tcBorders>
            <w:vAlign w:val="center"/>
          </w:tcPr>
          <w:p w14:paraId="6D3F1A1D" w14:textId="77777777" w:rsidR="002A3665" w:rsidRPr="0078772C" w:rsidRDefault="002A3665" w:rsidP="00196061">
            <w:pPr>
              <w:spacing w:before="0" w:after="0" w:line="200" w:lineRule="exact"/>
              <w:jc w:val="center"/>
              <w:rPr>
                <w:rFonts w:cs="Arial"/>
                <w:b/>
                <w:color w:val="000000" w:themeColor="text1"/>
                <w:szCs w:val="19"/>
              </w:rPr>
            </w:pPr>
            <w:r w:rsidRPr="0078772C">
              <w:rPr>
                <w:rFonts w:cs="Arial"/>
                <w:color w:val="000000" w:themeColor="text1"/>
                <w:szCs w:val="19"/>
              </w:rPr>
              <w:t>saldo ocen w procentach</w:t>
            </w:r>
          </w:p>
        </w:tc>
        <w:tc>
          <w:tcPr>
            <w:tcW w:w="1240" w:type="dxa"/>
            <w:tcBorders>
              <w:top w:val="nil"/>
              <w:left w:val="single" w:sz="4" w:space="0" w:color="212492"/>
              <w:bottom w:val="nil"/>
            </w:tcBorders>
            <w:vAlign w:val="center"/>
          </w:tcPr>
          <w:p w14:paraId="28D9ABCB" w14:textId="77777777" w:rsidR="002A3665" w:rsidRPr="0078772C" w:rsidRDefault="002A3665" w:rsidP="00FC64E0">
            <w:pPr>
              <w:spacing w:before="0" w:after="0" w:line="140" w:lineRule="exact"/>
              <w:jc w:val="center"/>
              <w:rPr>
                <w:rFonts w:cs="Arial"/>
                <w:b/>
                <w:color w:val="000000" w:themeColor="text1"/>
                <w:szCs w:val="19"/>
              </w:rPr>
            </w:pPr>
          </w:p>
        </w:tc>
      </w:tr>
      <w:tr w:rsidR="00C63004" w:rsidRPr="00FA5128" w14:paraId="299D305B" w14:textId="77777777" w:rsidTr="00066C7C">
        <w:trPr>
          <w:trHeight w:val="126"/>
        </w:trPr>
        <w:tc>
          <w:tcPr>
            <w:tcW w:w="1560" w:type="dxa"/>
            <w:gridSpan w:val="2"/>
            <w:tcBorders>
              <w:top w:val="nil"/>
              <w:bottom w:val="single" w:sz="4" w:space="0" w:color="212492"/>
            </w:tcBorders>
            <w:vAlign w:val="center"/>
          </w:tcPr>
          <w:p w14:paraId="3FF22F2B" w14:textId="77777777" w:rsidR="00C63004" w:rsidRPr="0078772C" w:rsidRDefault="00C63004" w:rsidP="00FC64E0">
            <w:pPr>
              <w:pStyle w:val="Nagwek5"/>
              <w:tabs>
                <w:tab w:val="right" w:leader="dot" w:pos="4156"/>
              </w:tabs>
              <w:spacing w:before="0" w:line="140" w:lineRule="exact"/>
              <w:contextualSpacing/>
              <w:outlineLvl w:val="4"/>
              <w:rPr>
                <w:rFonts w:ascii="Fira Sans" w:hAnsi="Fira Sans"/>
                <w:b/>
                <w:color w:val="000000" w:themeColor="text1"/>
                <w:szCs w:val="19"/>
              </w:rPr>
            </w:pPr>
          </w:p>
        </w:tc>
        <w:tc>
          <w:tcPr>
            <w:tcW w:w="5244" w:type="dxa"/>
            <w:gridSpan w:val="4"/>
            <w:tcBorders>
              <w:top w:val="single" w:sz="4" w:space="0" w:color="212492"/>
              <w:bottom w:val="single" w:sz="4" w:space="0" w:color="212492"/>
              <w:right w:val="nil"/>
            </w:tcBorders>
            <w:vAlign w:val="center"/>
          </w:tcPr>
          <w:p w14:paraId="49084955" w14:textId="77777777" w:rsidR="00C63004" w:rsidRPr="0078772C" w:rsidRDefault="00C63004" w:rsidP="00196061">
            <w:pPr>
              <w:spacing w:before="0" w:after="0" w:line="200" w:lineRule="exact"/>
              <w:jc w:val="center"/>
              <w:rPr>
                <w:rFonts w:cs="Arial"/>
                <w:b/>
                <w:color w:val="000000" w:themeColor="text1"/>
                <w:szCs w:val="19"/>
              </w:rPr>
            </w:pPr>
            <w:r w:rsidRPr="0078772C">
              <w:rPr>
                <w:rFonts w:cs="Arial"/>
                <w:b/>
                <w:color w:val="000000" w:themeColor="text1"/>
                <w:szCs w:val="19"/>
              </w:rPr>
              <w:t>Lata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212492"/>
            </w:tcBorders>
            <w:vAlign w:val="center"/>
          </w:tcPr>
          <w:p w14:paraId="5DF20B02" w14:textId="77777777" w:rsidR="00C63004" w:rsidRPr="0078772C" w:rsidRDefault="00C63004" w:rsidP="00FC64E0">
            <w:pPr>
              <w:spacing w:before="0" w:after="0" w:line="140" w:lineRule="exact"/>
              <w:jc w:val="center"/>
              <w:rPr>
                <w:rFonts w:cs="Arial"/>
                <w:b/>
                <w:color w:val="000000" w:themeColor="text1"/>
                <w:szCs w:val="19"/>
              </w:rPr>
            </w:pPr>
          </w:p>
        </w:tc>
      </w:tr>
      <w:tr w:rsidR="002A3665" w:rsidRPr="00FA5128" w14:paraId="6BF0BE97" w14:textId="77777777" w:rsidTr="00066C7C">
        <w:trPr>
          <w:trHeight w:val="28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bottom"/>
          </w:tcPr>
          <w:p w14:paraId="24D19BCB" w14:textId="77777777" w:rsidR="002A3665" w:rsidRPr="0078772C" w:rsidRDefault="002A3665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2011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85270C6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-14,6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DBD0DFC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-30,8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8CE3CE9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-37,0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B03919C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-36,1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42F5D4C7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-29,8</w:t>
            </w:r>
          </w:p>
        </w:tc>
      </w:tr>
      <w:tr w:rsidR="002A3665" w:rsidRPr="00FA5128" w14:paraId="63D95FBD" w14:textId="77777777" w:rsidTr="00066C7C">
        <w:trPr>
          <w:trHeight w:val="28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bottom"/>
          </w:tcPr>
          <w:p w14:paraId="0DCCA111" w14:textId="77777777" w:rsidR="002A3665" w:rsidRPr="0078772C" w:rsidRDefault="002A3665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2012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E4BC68A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-18,5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C0C9345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-38,0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97A90B6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-53,3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E0E7D5D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-36,9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0CEC6488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-36,7</w:t>
            </w:r>
          </w:p>
        </w:tc>
      </w:tr>
      <w:tr w:rsidR="002A3665" w:rsidRPr="00FA5128" w14:paraId="7FAB1D53" w14:textId="77777777" w:rsidTr="00066C7C">
        <w:trPr>
          <w:trHeight w:val="98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53AC78E" w14:textId="77777777" w:rsidR="002A3665" w:rsidRPr="0078772C" w:rsidRDefault="002A3665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2013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B0649A8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-13,6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B449F47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-31,2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29F3A30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-53,7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18823A6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-36,1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7ECC5378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-33,7</w:t>
            </w:r>
          </w:p>
        </w:tc>
      </w:tr>
      <w:tr w:rsidR="00C63004" w:rsidRPr="00FA5128" w14:paraId="12671061" w14:textId="77777777" w:rsidTr="00066C7C">
        <w:trPr>
          <w:trHeight w:val="28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290E75F" w14:textId="77777777" w:rsidR="002A3665" w:rsidRPr="0078772C" w:rsidRDefault="002A3665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2014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C0908D7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-7,3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1A51E70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-18,4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68D6BC2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-31,1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A6BA661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-30,5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2EDA93DB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-21,8</w:t>
            </w:r>
          </w:p>
        </w:tc>
      </w:tr>
      <w:tr w:rsidR="002A3665" w:rsidRPr="00FA5128" w14:paraId="4CB73D0D" w14:textId="77777777" w:rsidTr="00066C7C">
        <w:trPr>
          <w:trHeight w:val="28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6EC0839" w14:textId="77777777" w:rsidR="002A3665" w:rsidRPr="0078772C" w:rsidRDefault="002A3665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2015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80421E9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-2,8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195D21E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-11,4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BAAA714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-19,7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CD8B6D4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-26,3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00EAD9EE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-15,1</w:t>
            </w:r>
          </w:p>
        </w:tc>
      </w:tr>
      <w:tr w:rsidR="00C63004" w:rsidRPr="00FA5128" w14:paraId="5E580249" w14:textId="77777777" w:rsidTr="00066C7C">
        <w:trPr>
          <w:trHeight w:val="28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CAE0167" w14:textId="77777777" w:rsidR="002A3665" w:rsidRPr="0078772C" w:rsidRDefault="002A3665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2016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A789E04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0,9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052D1DF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-9,4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44A50B9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-7,8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20794A9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-18,0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17DEEDDD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-8,6</w:t>
            </w:r>
          </w:p>
        </w:tc>
      </w:tr>
      <w:tr w:rsidR="002A3665" w:rsidRPr="00FA5128" w14:paraId="6CF38D9F" w14:textId="77777777" w:rsidTr="00066C7C">
        <w:trPr>
          <w:trHeight w:val="62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15CA3E7" w14:textId="77777777" w:rsidR="002A3665" w:rsidRPr="0078772C" w:rsidRDefault="002A3665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2017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A08B8A7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2,8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BA08928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-1,8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8BA76A2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8,5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465FA0C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-10,6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273665FE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-0,3</w:t>
            </w:r>
          </w:p>
        </w:tc>
      </w:tr>
      <w:tr w:rsidR="00BA728E" w:rsidRPr="00FA5128" w14:paraId="7AAF2995" w14:textId="77777777" w:rsidTr="00066C7C">
        <w:trPr>
          <w:trHeight w:val="62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68D107C" w14:textId="77777777" w:rsidR="00BA728E" w:rsidRPr="0078772C" w:rsidRDefault="00BA728E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2018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CBE4B78" w14:textId="77777777" w:rsidR="00BA728E" w:rsidRPr="0078772C" w:rsidRDefault="00CC541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3,6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B624669" w14:textId="77777777" w:rsidR="00BA728E" w:rsidRPr="0078772C" w:rsidRDefault="00CC541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2,8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43401E2" w14:textId="77777777" w:rsidR="00BA728E" w:rsidRPr="0078772C" w:rsidRDefault="00CC541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12,6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A392FD8" w14:textId="77777777" w:rsidR="00BA728E" w:rsidRPr="0078772C" w:rsidRDefault="00CC541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-7,5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4EED24F2" w14:textId="77777777" w:rsidR="00BA728E" w:rsidRPr="0078772C" w:rsidRDefault="00CC541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2,9</w:t>
            </w:r>
          </w:p>
        </w:tc>
      </w:tr>
      <w:tr w:rsidR="00730701" w:rsidRPr="00FA5128" w14:paraId="16E37387" w14:textId="77777777" w:rsidTr="00066C7C">
        <w:trPr>
          <w:trHeight w:val="62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CDB38E2" w14:textId="77777777" w:rsidR="00730701" w:rsidRPr="0078772C" w:rsidRDefault="00730701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2019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1220466" w14:textId="77777777" w:rsidR="00730701" w:rsidRPr="0078772C" w:rsidRDefault="00E9568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6,3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10FB624" w14:textId="77777777" w:rsidR="00730701" w:rsidRPr="0078772C" w:rsidRDefault="00E9568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1,2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2CB4AF0" w14:textId="77777777" w:rsidR="00730701" w:rsidRPr="0078772C" w:rsidRDefault="00E9568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7,7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C069415" w14:textId="77777777" w:rsidR="00730701" w:rsidRPr="0078772C" w:rsidRDefault="00E9568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0,8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436BBAA0" w14:textId="77777777" w:rsidR="00730701" w:rsidRPr="0078772C" w:rsidRDefault="00E9568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4,0</w:t>
            </w:r>
          </w:p>
        </w:tc>
      </w:tr>
      <w:tr w:rsidR="000C7CDE" w:rsidRPr="00FA5128" w14:paraId="4EBEACCC" w14:textId="77777777" w:rsidTr="00066C7C">
        <w:trPr>
          <w:trHeight w:val="62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2F6B96D" w14:textId="0BE2AE82" w:rsidR="000C7CDE" w:rsidRPr="0078772C" w:rsidRDefault="000C7CDE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2020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E348063" w14:textId="45D9C63E" w:rsidR="000C7CDE" w:rsidRPr="0078772C" w:rsidRDefault="00FE7C26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-8,4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F2E1E1F" w14:textId="4E971117" w:rsidR="000C7CDE" w:rsidRPr="0078772C" w:rsidRDefault="00FE7C26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-29,1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7466208" w14:textId="14776DA9" w:rsidR="000C7CDE" w:rsidRPr="0078772C" w:rsidRDefault="00FE7C26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-39,4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22B8D6C" w14:textId="44B698C1" w:rsidR="000C7CDE" w:rsidRPr="0078772C" w:rsidRDefault="00FE7C26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-0,9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5BDD2AC5" w14:textId="2C0EEBF9" w:rsidR="000C7CDE" w:rsidRPr="0078772C" w:rsidRDefault="00FE7C26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-19,5</w:t>
            </w:r>
          </w:p>
        </w:tc>
      </w:tr>
      <w:tr w:rsidR="0091412D" w:rsidRPr="00FA5128" w14:paraId="61BAA631" w14:textId="77777777" w:rsidTr="00066C7C">
        <w:trPr>
          <w:trHeight w:val="62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CB26B25" w14:textId="5086815D" w:rsidR="0091412D" w:rsidRPr="0078772C" w:rsidRDefault="0091412D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2021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3C537EA" w14:textId="76AEFA3E" w:rsidR="0091412D" w:rsidRPr="0078772C" w:rsidRDefault="00B666B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-8,2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FFF052A" w14:textId="31C317DB" w:rsidR="0091412D" w:rsidRPr="0078772C" w:rsidRDefault="00B666B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-27,5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5761186" w14:textId="247705CD" w:rsidR="0091412D" w:rsidRPr="0078772C" w:rsidRDefault="00B666B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-24,6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D8AFF7F" w14:textId="052649C4" w:rsidR="0091412D" w:rsidRPr="0078772C" w:rsidRDefault="00B666B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0,2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18787F5C" w14:textId="28E891D6" w:rsidR="0091412D" w:rsidRPr="0078772C" w:rsidRDefault="00B666B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-15,0</w:t>
            </w:r>
          </w:p>
        </w:tc>
      </w:tr>
      <w:tr w:rsidR="00C63004" w:rsidRPr="00FA5128" w14:paraId="60193423" w14:textId="77777777" w:rsidTr="00066C7C">
        <w:trPr>
          <w:trHeight w:val="124"/>
        </w:trPr>
        <w:tc>
          <w:tcPr>
            <w:tcW w:w="1560" w:type="dxa"/>
            <w:gridSpan w:val="2"/>
            <w:tcBorders>
              <w:top w:val="single" w:sz="4" w:space="0" w:color="212492"/>
              <w:left w:val="nil"/>
              <w:right w:val="nil"/>
            </w:tcBorders>
            <w:vAlign w:val="bottom"/>
          </w:tcPr>
          <w:p w14:paraId="2ED3CEFF" w14:textId="77777777" w:rsidR="00C63004" w:rsidRPr="0078772C" w:rsidRDefault="00C63004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5244" w:type="dxa"/>
            <w:gridSpan w:val="4"/>
            <w:tcBorders>
              <w:top w:val="single" w:sz="4" w:space="0" w:color="212492"/>
              <w:left w:val="nil"/>
              <w:bottom w:val="single" w:sz="4" w:space="0" w:color="001D77"/>
              <w:right w:val="nil"/>
            </w:tcBorders>
            <w:shd w:val="clear" w:color="auto" w:fill="auto"/>
            <w:vAlign w:val="center"/>
          </w:tcPr>
          <w:p w14:paraId="0EB8D505" w14:textId="77777777" w:rsidR="00C63004" w:rsidRPr="0078772C" w:rsidRDefault="00C63004" w:rsidP="00AF2F1E">
            <w:pPr>
              <w:spacing w:before="0" w:after="0" w:line="240" w:lineRule="auto"/>
              <w:contextualSpacing/>
              <w:jc w:val="center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78772C">
              <w:rPr>
                <w:rFonts w:cs="Arial"/>
                <w:b/>
                <w:bCs/>
                <w:snapToGrid w:val="0"/>
                <w:color w:val="000000"/>
                <w:szCs w:val="19"/>
              </w:rPr>
              <w:t>Kwartały</w:t>
            </w:r>
          </w:p>
        </w:tc>
        <w:tc>
          <w:tcPr>
            <w:tcW w:w="1240" w:type="dxa"/>
            <w:tcBorders>
              <w:top w:val="single" w:sz="4" w:space="0" w:color="212492"/>
              <w:left w:val="nil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63D0E620" w14:textId="77777777" w:rsidR="00C63004" w:rsidRPr="0078772C" w:rsidRDefault="00C63004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</w:tr>
      <w:tr w:rsidR="007D36D5" w:rsidRPr="00FA5128" w14:paraId="7567A827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6C448A00" w14:textId="5D3A01A9" w:rsidR="007D36D5" w:rsidRPr="0078772C" w:rsidRDefault="00F37156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>
              <w:rPr>
                <w:rFonts w:cs="Arial"/>
                <w:sz w:val="19"/>
                <w:szCs w:val="19"/>
              </w:rPr>
              <w:t>2021</w:t>
            </w:r>
          </w:p>
        </w:tc>
        <w:tc>
          <w:tcPr>
            <w:tcW w:w="851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center"/>
          </w:tcPr>
          <w:p w14:paraId="1C6F0608" w14:textId="24AACCE4" w:rsidR="007D36D5" w:rsidRPr="0078772C" w:rsidRDefault="007D36D5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II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A472743" w14:textId="2AA56EDD" w:rsidR="007D36D5" w:rsidRPr="0078772C" w:rsidRDefault="006F6DF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-5,2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6BA24AF" w14:textId="279AE270" w:rsidR="007D36D5" w:rsidRPr="0078772C" w:rsidRDefault="006F6DF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-22,7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E1E2444" w14:textId="7BEDA778" w:rsidR="007D36D5" w:rsidRPr="0078772C" w:rsidRDefault="006F6DF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-25,6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562249D" w14:textId="673E9D0E" w:rsidR="007D36D5" w:rsidRPr="0078772C" w:rsidRDefault="006F6DF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3,3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712361B1" w14:textId="681C02AB" w:rsidR="007D36D5" w:rsidRPr="0078772C" w:rsidRDefault="006F6DF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-12,6</w:t>
            </w:r>
          </w:p>
        </w:tc>
      </w:tr>
      <w:tr w:rsidR="001A4C06" w:rsidRPr="00FA5128" w14:paraId="5F869B5C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566F1CE8" w14:textId="77777777" w:rsidR="001A4C06" w:rsidRPr="0078772C" w:rsidRDefault="001A4C06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center"/>
          </w:tcPr>
          <w:p w14:paraId="7FB4C5EC" w14:textId="4A030511" w:rsidR="001A4C06" w:rsidRPr="0078772C" w:rsidRDefault="001A4C06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III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519E02D" w14:textId="23417C0C" w:rsidR="001A4C06" w:rsidRPr="0078772C" w:rsidRDefault="00C73B28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-4,3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CB9F87C" w14:textId="2240AE3B" w:rsidR="001A4C06" w:rsidRPr="0078772C" w:rsidRDefault="00C73B28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-20,3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57E9A97" w14:textId="2668C70E" w:rsidR="001A4C06" w:rsidRPr="0078772C" w:rsidRDefault="00C73B28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-11,5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4FD8220" w14:textId="1CA931B7" w:rsidR="001A4C06" w:rsidRPr="0078772C" w:rsidRDefault="00C73B28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2,5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4C75D559" w14:textId="21E4F3DA" w:rsidR="001A4C06" w:rsidRPr="0078772C" w:rsidRDefault="00C73B28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-8,4</w:t>
            </w:r>
          </w:p>
        </w:tc>
      </w:tr>
      <w:tr w:rsidR="0091412D" w:rsidRPr="00FA5128" w14:paraId="1A175792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7AB00FE9" w14:textId="77777777" w:rsidR="0091412D" w:rsidRPr="0078772C" w:rsidRDefault="0091412D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center"/>
          </w:tcPr>
          <w:p w14:paraId="4F5F66B0" w14:textId="0C874C4A" w:rsidR="0091412D" w:rsidRPr="0078772C" w:rsidRDefault="0091412D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IV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9F35052" w14:textId="2E2AD6F7" w:rsidR="0091412D" w:rsidRPr="0078772C" w:rsidRDefault="005D099B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-14,6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65D2039" w14:textId="3C859E0B" w:rsidR="0091412D" w:rsidRPr="0078772C" w:rsidRDefault="005D099B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-33,0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DA9FAA7" w14:textId="6D0CDD71" w:rsidR="0091412D" w:rsidRPr="0078772C" w:rsidRDefault="005D099B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-13,8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D01D19A" w14:textId="219822E7" w:rsidR="0091412D" w:rsidRPr="0078772C" w:rsidRDefault="005D099B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-8,4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29D2E13B" w14:textId="647FAC4A" w:rsidR="0091412D" w:rsidRPr="0078772C" w:rsidRDefault="005D099B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-17,4</w:t>
            </w:r>
          </w:p>
        </w:tc>
      </w:tr>
      <w:tr w:rsidR="00F04E69" w:rsidRPr="00FA5128" w14:paraId="4E1BF6AE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21DC1F21" w14:textId="3FC030CD" w:rsidR="00F04E69" w:rsidRPr="0078772C" w:rsidRDefault="00F04E69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>
              <w:rPr>
                <w:rFonts w:cs="Arial"/>
                <w:sz w:val="19"/>
                <w:szCs w:val="19"/>
              </w:rPr>
              <w:t>2022</w:t>
            </w:r>
          </w:p>
        </w:tc>
        <w:tc>
          <w:tcPr>
            <w:tcW w:w="851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center"/>
          </w:tcPr>
          <w:p w14:paraId="14A2EDB6" w14:textId="5AD21A56" w:rsidR="00F04E69" w:rsidRPr="0078772C" w:rsidRDefault="00F04E69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>
              <w:rPr>
                <w:rFonts w:cs="Arial"/>
                <w:sz w:val="19"/>
                <w:szCs w:val="19"/>
              </w:rPr>
              <w:t>I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98625D9" w14:textId="7FC0DFA0" w:rsidR="00F04E69" w:rsidRPr="0078772C" w:rsidRDefault="009E4701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-25,2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A66E1A8" w14:textId="7A89C6A0" w:rsidR="00F04E69" w:rsidRPr="0078772C" w:rsidRDefault="009E4701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-44,5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7EBAC1F" w14:textId="688CF8C7" w:rsidR="00F04E69" w:rsidRPr="0078772C" w:rsidRDefault="009E4701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-17,7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736DCAE" w14:textId="152DE9EA" w:rsidR="00F04E69" w:rsidRPr="0078772C" w:rsidRDefault="009E4701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-11,8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1EBCDAA0" w14:textId="6C49A2DB" w:rsidR="00F04E69" w:rsidRPr="0078772C" w:rsidRDefault="009E4701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-24,8</w:t>
            </w:r>
          </w:p>
        </w:tc>
      </w:tr>
      <w:tr w:rsidR="00F37156" w:rsidRPr="00FA5128" w14:paraId="65FF39CB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598AC2CC" w14:textId="77777777" w:rsidR="00F37156" w:rsidRDefault="00F37156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top w:val="single" w:sz="4" w:space="0" w:color="212492"/>
              <w:left w:val="nil"/>
              <w:bottom w:val="single" w:sz="4" w:space="0" w:color="212492"/>
              <w:right w:val="single" w:sz="4" w:space="0" w:color="212492"/>
            </w:tcBorders>
            <w:vAlign w:val="center"/>
          </w:tcPr>
          <w:p w14:paraId="3B5FEC2B" w14:textId="0FD44E02" w:rsidR="00F37156" w:rsidRDefault="00F37156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>
              <w:rPr>
                <w:rFonts w:cs="Arial"/>
                <w:sz w:val="19"/>
                <w:szCs w:val="19"/>
              </w:rPr>
              <w:t>II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9F40237" w14:textId="2794A474" w:rsidR="00F37156" w:rsidRDefault="003158DC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-31,6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105D497" w14:textId="226835CC" w:rsidR="00F37156" w:rsidRDefault="003158DC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-51,2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7B9922C" w14:textId="41FBDB52" w:rsidR="00F37156" w:rsidRDefault="003158DC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-16,8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529A2B6" w14:textId="54EDA583" w:rsidR="00F37156" w:rsidRDefault="003158DC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-15,3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3953FC34" w14:textId="57D5DCE3" w:rsidR="00F37156" w:rsidRDefault="003158DC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-28,7</w:t>
            </w:r>
          </w:p>
        </w:tc>
      </w:tr>
      <w:tr w:rsidR="00AF2F1E" w:rsidRPr="00FA5128" w14:paraId="6B177794" w14:textId="77777777" w:rsidTr="00066C7C">
        <w:trPr>
          <w:trHeight w:val="28"/>
        </w:trPr>
        <w:tc>
          <w:tcPr>
            <w:tcW w:w="1560" w:type="dxa"/>
            <w:gridSpan w:val="2"/>
            <w:tcBorders>
              <w:left w:val="nil"/>
              <w:right w:val="nil"/>
            </w:tcBorders>
            <w:vAlign w:val="center"/>
          </w:tcPr>
          <w:p w14:paraId="586DDD66" w14:textId="77777777" w:rsidR="00AF2F1E" w:rsidRPr="0078772C" w:rsidRDefault="00AF2F1E" w:rsidP="00AF2F1E">
            <w:pPr>
              <w:pStyle w:val="Tekstprzypisudolnego"/>
              <w:spacing w:before="0"/>
              <w:contextualSpacing/>
              <w:jc w:val="center"/>
              <w:rPr>
                <w:rFonts w:cs="Arial"/>
                <w:sz w:val="19"/>
                <w:szCs w:val="19"/>
              </w:rPr>
            </w:pPr>
          </w:p>
        </w:tc>
        <w:tc>
          <w:tcPr>
            <w:tcW w:w="5244" w:type="dxa"/>
            <w:gridSpan w:val="4"/>
            <w:tcBorders>
              <w:top w:val="single" w:sz="4" w:space="0" w:color="001D77"/>
              <w:left w:val="nil"/>
              <w:bottom w:val="single" w:sz="4" w:space="0" w:color="212492"/>
              <w:right w:val="nil"/>
            </w:tcBorders>
            <w:shd w:val="clear" w:color="auto" w:fill="auto"/>
            <w:vAlign w:val="center"/>
          </w:tcPr>
          <w:p w14:paraId="09D36CA6" w14:textId="77777777" w:rsidR="00AF2F1E" w:rsidRPr="0078772C" w:rsidRDefault="00AF2F1E" w:rsidP="00AF2F1E">
            <w:pPr>
              <w:spacing w:before="0" w:after="0" w:line="240" w:lineRule="auto"/>
              <w:contextualSpacing/>
              <w:jc w:val="center"/>
              <w:rPr>
                <w:rFonts w:cs="Arial"/>
                <w:bCs/>
                <w:snapToGrid w:val="0"/>
                <w:color w:val="000000"/>
                <w:szCs w:val="19"/>
              </w:rPr>
            </w:pPr>
            <w:r w:rsidRPr="0078772C">
              <w:rPr>
                <w:rFonts w:cs="Arial"/>
                <w:b/>
                <w:bCs/>
                <w:snapToGrid w:val="0"/>
                <w:color w:val="000000"/>
                <w:szCs w:val="19"/>
              </w:rPr>
              <w:t>Miesiące</w:t>
            </w:r>
          </w:p>
        </w:tc>
        <w:tc>
          <w:tcPr>
            <w:tcW w:w="1240" w:type="dxa"/>
            <w:tcBorders>
              <w:top w:val="single" w:sz="4" w:space="0" w:color="001D77"/>
              <w:left w:val="nil"/>
              <w:bottom w:val="single" w:sz="4" w:space="0" w:color="212492"/>
              <w:right w:val="nil"/>
            </w:tcBorders>
            <w:shd w:val="clear" w:color="auto" w:fill="auto"/>
            <w:vAlign w:val="center"/>
          </w:tcPr>
          <w:p w14:paraId="0EFBC093" w14:textId="77777777" w:rsidR="00AF2F1E" w:rsidRPr="0078772C" w:rsidRDefault="00AF2F1E" w:rsidP="00AF2F1E">
            <w:pPr>
              <w:spacing w:before="0" w:after="0" w:line="240" w:lineRule="auto"/>
              <w:contextualSpacing/>
              <w:jc w:val="center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</w:tr>
      <w:tr w:rsidR="00AA1CA9" w:rsidRPr="00FA5128" w14:paraId="50B46F05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2A8EFEE4" w14:textId="592C6940" w:rsidR="00AA1CA9" w:rsidRPr="0078772C" w:rsidRDefault="00F37156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>
              <w:rPr>
                <w:rFonts w:cs="Arial"/>
                <w:sz w:val="19"/>
                <w:szCs w:val="19"/>
              </w:rPr>
              <w:t>2021</w:t>
            </w: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AD54100" w14:textId="3513EF5B" w:rsidR="00AA1CA9" w:rsidRPr="0078772C" w:rsidRDefault="00AA1CA9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05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22B8479" w14:textId="18692248" w:rsidR="00AA1CA9" w:rsidRPr="0078772C" w:rsidRDefault="002E7CEE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-3,1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A86103E" w14:textId="1454D53D" w:rsidR="00AA1CA9" w:rsidRPr="0078772C" w:rsidRDefault="002E7CEE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-16,7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429DEC8" w14:textId="158537AA" w:rsidR="00AA1CA9" w:rsidRPr="0078772C" w:rsidRDefault="002E7CEE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-20,6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5548AB3" w14:textId="32B53892" w:rsidR="00AA1CA9" w:rsidRPr="0078772C" w:rsidRDefault="002E7CEE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4,8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7759F261" w14:textId="6D47FB46" w:rsidR="00AA1CA9" w:rsidRPr="0078772C" w:rsidRDefault="002E7CEE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-8,9</w:t>
            </w:r>
          </w:p>
        </w:tc>
      </w:tr>
      <w:tr w:rsidR="007D36D5" w:rsidRPr="00FA5128" w14:paraId="7B8B8CB9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398F51A9" w14:textId="77777777" w:rsidR="007D36D5" w:rsidRPr="0078772C" w:rsidRDefault="007D36D5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A3C8541" w14:textId="33A29FE6" w:rsidR="007D36D5" w:rsidRPr="0078772C" w:rsidRDefault="007D36D5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06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ED0E5AF" w14:textId="159F3922" w:rsidR="007D36D5" w:rsidRPr="0078772C" w:rsidRDefault="006F6DF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-4,3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F082098" w14:textId="185F8D1E" w:rsidR="007D36D5" w:rsidRPr="0078772C" w:rsidRDefault="006F6DF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-20,0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5D765FF" w14:textId="24B5817B" w:rsidR="007D36D5" w:rsidRPr="0078772C" w:rsidRDefault="006F6DF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-13,7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370CE5D" w14:textId="62350D65" w:rsidR="007D36D5" w:rsidRPr="0078772C" w:rsidRDefault="006F6DF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2,2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79A9A0D2" w14:textId="284FC0FF" w:rsidR="007D36D5" w:rsidRPr="0078772C" w:rsidRDefault="006F6DFF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-9,0</w:t>
            </w:r>
          </w:p>
        </w:tc>
      </w:tr>
      <w:tr w:rsidR="00790955" w:rsidRPr="00FA5128" w14:paraId="5169A59D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77113D8C" w14:textId="77777777" w:rsidR="00790955" w:rsidRPr="0078772C" w:rsidRDefault="00790955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B7322DC" w14:textId="5D034715" w:rsidR="00790955" w:rsidRPr="0078772C" w:rsidRDefault="00790955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07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B0D4DA1" w14:textId="61CAE2AB" w:rsidR="00790955" w:rsidRPr="0078772C" w:rsidRDefault="0079095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-3,5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867EF23" w14:textId="3F66A57E" w:rsidR="00790955" w:rsidRPr="0078772C" w:rsidRDefault="0079095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-20,1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64DB66F" w14:textId="5FE7B7C6" w:rsidR="00790955" w:rsidRPr="0078772C" w:rsidRDefault="0079095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-12,3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E5C73F3" w14:textId="57822170" w:rsidR="00790955" w:rsidRPr="0078772C" w:rsidRDefault="0079095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3,0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7BD910E2" w14:textId="36499EDA" w:rsidR="00790955" w:rsidRPr="0078772C" w:rsidRDefault="0079095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-8,2</w:t>
            </w:r>
          </w:p>
        </w:tc>
      </w:tr>
      <w:tr w:rsidR="00505A2B" w:rsidRPr="00FA5128" w14:paraId="6FBB993F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4B69871F" w14:textId="77777777" w:rsidR="00505A2B" w:rsidRPr="0078772C" w:rsidRDefault="00505A2B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A7184A2" w14:textId="0AF30BF0" w:rsidR="00505A2B" w:rsidRPr="0078772C" w:rsidRDefault="00505A2B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08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FFA028E" w14:textId="7C66945F" w:rsidR="00505A2B" w:rsidRPr="0078772C" w:rsidRDefault="006F057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-4,2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540FB46" w14:textId="0656F062" w:rsidR="00505A2B" w:rsidRPr="0078772C" w:rsidRDefault="006F057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-20,0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8F45F4E" w14:textId="50509A6B" w:rsidR="00505A2B" w:rsidRPr="0078772C" w:rsidRDefault="006F057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-11,3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1F919FD" w14:textId="3F40EB44" w:rsidR="00505A2B" w:rsidRPr="0078772C" w:rsidRDefault="006F057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0,3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5C66D30E" w14:textId="388E54DD" w:rsidR="00505A2B" w:rsidRPr="0078772C" w:rsidRDefault="006F057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-8,8</w:t>
            </w:r>
          </w:p>
        </w:tc>
      </w:tr>
      <w:tr w:rsidR="001A4C06" w:rsidRPr="00FA5128" w14:paraId="69801598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1DF461B6" w14:textId="77777777" w:rsidR="001A4C06" w:rsidRPr="0078772C" w:rsidRDefault="001A4C06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35532EC" w14:textId="71C95683" w:rsidR="001A4C06" w:rsidRPr="0078772C" w:rsidRDefault="001A4C06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09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68F5D3A" w14:textId="241ABE1B" w:rsidR="001A4C06" w:rsidRPr="0078772C" w:rsidRDefault="00582E9B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-5,1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4F85D93" w14:textId="30FBCE80" w:rsidR="001A4C06" w:rsidRPr="0078772C" w:rsidRDefault="00582E9B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-20,8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72AB2A2" w14:textId="472DE349" w:rsidR="001A4C06" w:rsidRPr="0078772C" w:rsidRDefault="00582E9B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-10,9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C13CFB5" w14:textId="467538BE" w:rsidR="001A4C06" w:rsidRPr="0078772C" w:rsidRDefault="00582E9B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4,4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1F14514F" w14:textId="1A0EA6F8" w:rsidR="001A4C06" w:rsidRPr="0078772C" w:rsidRDefault="00582E9B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-8,1</w:t>
            </w:r>
          </w:p>
        </w:tc>
      </w:tr>
      <w:tr w:rsidR="00E25F76" w:rsidRPr="00FA5128" w14:paraId="634C6E24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2A2D1791" w14:textId="77777777" w:rsidR="00E25F76" w:rsidRPr="0078772C" w:rsidRDefault="00E25F76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EEDF07E" w14:textId="062A573D" w:rsidR="00E25F76" w:rsidRPr="0078772C" w:rsidRDefault="00E25F76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10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92FCAF2" w14:textId="3C0771F6" w:rsidR="00E25F76" w:rsidRPr="0078772C" w:rsidRDefault="004E190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-9,8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9897018" w14:textId="4B4585ED" w:rsidR="00E25F76" w:rsidRPr="0078772C" w:rsidRDefault="004E190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-28,0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89E1BD1" w14:textId="452FC02C" w:rsidR="00E25F76" w:rsidRPr="0078772C" w:rsidRDefault="004E190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-14,0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49DE544" w14:textId="53EC211D" w:rsidR="00E25F76" w:rsidRPr="0078772C" w:rsidRDefault="004E190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-6,0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387107FE" w14:textId="24BF3A2A" w:rsidR="00E25F76" w:rsidRPr="0078772C" w:rsidRDefault="004E190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-14,5</w:t>
            </w:r>
          </w:p>
        </w:tc>
      </w:tr>
      <w:tr w:rsidR="001D681E" w:rsidRPr="00FA5128" w14:paraId="7057DFC2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2711B9DA" w14:textId="77777777" w:rsidR="001D681E" w:rsidRPr="0078772C" w:rsidRDefault="001D681E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E139ADD" w14:textId="76300903" w:rsidR="001D681E" w:rsidRPr="0078772C" w:rsidRDefault="001D681E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11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128F2BF" w14:textId="0C0FE3E2" w:rsidR="001D681E" w:rsidRPr="0078772C" w:rsidRDefault="008D51E6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-15,8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AF53094" w14:textId="58A61277" w:rsidR="001D681E" w:rsidRPr="0078772C" w:rsidRDefault="008D51E6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-34,2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B55512B" w14:textId="761F565D" w:rsidR="001D681E" w:rsidRPr="0078772C" w:rsidRDefault="008D51E6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-14,0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317B4D4" w14:textId="2B4126A5" w:rsidR="001D681E" w:rsidRPr="0078772C" w:rsidRDefault="008D51E6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-8,5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5F80EED9" w14:textId="7D746154" w:rsidR="001D681E" w:rsidRPr="0078772C" w:rsidRDefault="008D51E6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-18,1</w:t>
            </w:r>
          </w:p>
        </w:tc>
      </w:tr>
      <w:tr w:rsidR="0091412D" w:rsidRPr="00FA5128" w14:paraId="1DAAD983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6EB00902" w14:textId="77777777" w:rsidR="0091412D" w:rsidRPr="0078772C" w:rsidRDefault="0091412D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256760E" w14:textId="3E672AF7" w:rsidR="0091412D" w:rsidRPr="0078772C" w:rsidRDefault="0091412D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12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9FBD950" w14:textId="31BA9497" w:rsidR="0091412D" w:rsidRPr="0078772C" w:rsidRDefault="000838BC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-18,4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DCCD75C" w14:textId="5DE32D9C" w:rsidR="0091412D" w:rsidRPr="0078772C" w:rsidRDefault="000838BC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-36,8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66EC3A8" w14:textId="6F59A1D2" w:rsidR="0091412D" w:rsidRPr="0078772C" w:rsidRDefault="000838BC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-13,2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254D8B4" w14:textId="5CA1E18F" w:rsidR="0091412D" w:rsidRPr="0078772C" w:rsidRDefault="000838BC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-10,6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2C0A2E9C" w14:textId="495716EC" w:rsidR="0091412D" w:rsidRPr="0078772C" w:rsidRDefault="000838BC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-19,7</w:t>
            </w:r>
          </w:p>
        </w:tc>
      </w:tr>
      <w:tr w:rsidR="007D6E5B" w:rsidRPr="00FA5128" w14:paraId="6D7D59B4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344FD56C" w14:textId="7CE752B6" w:rsidR="007D6E5B" w:rsidRPr="0078772C" w:rsidRDefault="007D6E5B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  <w:r w:rsidRPr="0078772C">
              <w:rPr>
                <w:rFonts w:cs="Arial"/>
                <w:sz w:val="19"/>
                <w:szCs w:val="19"/>
              </w:rPr>
              <w:t>2022</w:t>
            </w: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5BB6174" w14:textId="515D07ED" w:rsidR="007D6E5B" w:rsidRPr="0078772C" w:rsidRDefault="007D6E5B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01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0969B73" w14:textId="7743072F" w:rsidR="007D6E5B" w:rsidRPr="0078772C" w:rsidRDefault="00857194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-23,3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CD64B71" w14:textId="61777BC0" w:rsidR="007D6E5B" w:rsidRPr="0078772C" w:rsidRDefault="00857194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-41,3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418FE86" w14:textId="3FD36152" w:rsidR="007D6E5B" w:rsidRPr="0078772C" w:rsidRDefault="00857194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-16,9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DE937AB" w14:textId="2B496833" w:rsidR="007D6E5B" w:rsidRPr="0078772C" w:rsidRDefault="00857194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-12,7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67095E8E" w14:textId="3A2F2519" w:rsidR="007D6E5B" w:rsidRPr="0078772C" w:rsidRDefault="00857194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 w:rsidRPr="0078772C">
              <w:rPr>
                <w:rFonts w:cs="Arial"/>
                <w:szCs w:val="19"/>
              </w:rPr>
              <w:t>-23,5</w:t>
            </w:r>
          </w:p>
        </w:tc>
      </w:tr>
      <w:tr w:rsidR="00196061" w:rsidRPr="00FA5128" w14:paraId="37D18FCD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382495CC" w14:textId="77777777" w:rsidR="00196061" w:rsidRPr="0078772C" w:rsidRDefault="00196061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E937784" w14:textId="7D868A54" w:rsidR="00196061" w:rsidRPr="0078772C" w:rsidRDefault="00196061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02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A5CFCF0" w14:textId="3F949095" w:rsidR="00196061" w:rsidRPr="0078772C" w:rsidRDefault="005616B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-18,2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C6051F0" w14:textId="77438A4D" w:rsidR="00196061" w:rsidRPr="0078772C" w:rsidRDefault="005616B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-35,1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6343A5B" w14:textId="73111C92" w:rsidR="00196061" w:rsidRPr="0078772C" w:rsidRDefault="005616B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-15,6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CAF8A8D" w14:textId="480090E7" w:rsidR="00196061" w:rsidRPr="0078772C" w:rsidRDefault="005616B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-8,4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356326BA" w14:textId="1B107DA2" w:rsidR="00196061" w:rsidRPr="0078772C" w:rsidRDefault="005616B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-19,3</w:t>
            </w:r>
          </w:p>
        </w:tc>
      </w:tr>
      <w:tr w:rsidR="00F04E69" w:rsidRPr="00FA5128" w14:paraId="1BDCDE09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7AD241F6" w14:textId="77777777" w:rsidR="00F04E69" w:rsidRPr="0078772C" w:rsidRDefault="00F04E69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F39619E" w14:textId="3968E1FD" w:rsidR="00F04E69" w:rsidRDefault="00F04E69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03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762CFEE" w14:textId="66D7BD8F" w:rsidR="00F04E69" w:rsidRDefault="003428E8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-34,0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4CF95BB" w14:textId="0E3414D2" w:rsidR="00F04E69" w:rsidRDefault="003428E8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-57,1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AB01095" w14:textId="590710F3" w:rsidR="00F04E69" w:rsidRDefault="003428E8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-20,6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F790277" w14:textId="646924D7" w:rsidR="00F04E69" w:rsidRDefault="003428E8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-14,3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50605D01" w14:textId="716F0C4F" w:rsidR="00F04E69" w:rsidRDefault="003428E8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-31,5</w:t>
            </w:r>
          </w:p>
        </w:tc>
      </w:tr>
      <w:tr w:rsidR="00730873" w:rsidRPr="00FA5128" w14:paraId="5454D3A9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23A576A9" w14:textId="77777777" w:rsidR="00730873" w:rsidRPr="0078772C" w:rsidRDefault="00730873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DC604A4" w14:textId="461BC78B" w:rsidR="00730873" w:rsidRDefault="00730873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04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50ACD9D9" w14:textId="5EAFA417" w:rsidR="00730873" w:rsidRDefault="00C319D1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-30,0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22E449C" w14:textId="389D49C6" w:rsidR="00730873" w:rsidRDefault="00C319D1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-48,6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40AC1EE" w14:textId="49CC4FB2" w:rsidR="00730873" w:rsidRDefault="00C319D1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-16,1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BBE9635" w14:textId="62A87CE6" w:rsidR="00730873" w:rsidRDefault="00C319D1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-13,2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59956BC9" w14:textId="48D24CF8" w:rsidR="00730873" w:rsidRDefault="00C319D1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-27,0</w:t>
            </w:r>
          </w:p>
        </w:tc>
      </w:tr>
      <w:tr w:rsidR="00BA714E" w:rsidRPr="00FA5128" w14:paraId="388F7C89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15668638" w14:textId="77777777" w:rsidR="00BA714E" w:rsidRPr="0078772C" w:rsidRDefault="00BA714E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937C72C" w14:textId="40C8FCD9" w:rsidR="00BA714E" w:rsidRDefault="00BA714E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05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BE098A3" w14:textId="2DCE6B12" w:rsidR="00BA714E" w:rsidRDefault="00F0692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-28,4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424C5ACA" w14:textId="5192D178" w:rsidR="00BA714E" w:rsidRDefault="00F0692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-51,8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0643CC5B" w14:textId="748BF811" w:rsidR="00BA714E" w:rsidRDefault="00F0692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-16,8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720371C8" w14:textId="398B19E8" w:rsidR="00BA714E" w:rsidRDefault="00F0692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-14,4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093104BD" w14:textId="5A92362C" w:rsidR="00BA714E" w:rsidRDefault="00F06929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-27,9</w:t>
            </w:r>
          </w:p>
        </w:tc>
      </w:tr>
      <w:tr w:rsidR="00F37156" w:rsidRPr="00FA5128" w14:paraId="023922AD" w14:textId="77777777" w:rsidTr="00066C7C">
        <w:trPr>
          <w:trHeight w:val="28"/>
        </w:trPr>
        <w:tc>
          <w:tcPr>
            <w:tcW w:w="709" w:type="dxa"/>
            <w:tcBorders>
              <w:top w:val="single" w:sz="4" w:space="0" w:color="212492"/>
              <w:left w:val="nil"/>
              <w:bottom w:val="single" w:sz="4" w:space="0" w:color="212492"/>
              <w:right w:val="nil"/>
            </w:tcBorders>
            <w:vAlign w:val="bottom"/>
          </w:tcPr>
          <w:p w14:paraId="7F35588B" w14:textId="77777777" w:rsidR="00F37156" w:rsidRPr="0078772C" w:rsidRDefault="00F37156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851" w:type="dxa"/>
            <w:tcBorders>
              <w:left w:val="nil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C92C0A3" w14:textId="3BC5DA23" w:rsidR="00F37156" w:rsidRDefault="00F37156" w:rsidP="00196061">
            <w:pPr>
              <w:spacing w:before="0" w:after="0" w:line="200" w:lineRule="exact"/>
              <w:ind w:right="227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06</w:t>
            </w:r>
          </w:p>
        </w:tc>
        <w:tc>
          <w:tcPr>
            <w:tcW w:w="1275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64F4F5AB" w14:textId="567072A7" w:rsidR="00F37156" w:rsidRDefault="00091967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-36,3</w:t>
            </w:r>
          </w:p>
        </w:tc>
        <w:tc>
          <w:tcPr>
            <w:tcW w:w="1418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248193C3" w14:textId="5AB8C81A" w:rsidR="00F37156" w:rsidRDefault="00091967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-53,1</w:t>
            </w:r>
          </w:p>
        </w:tc>
        <w:tc>
          <w:tcPr>
            <w:tcW w:w="1422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1A0E763C" w14:textId="4CA63300" w:rsidR="00F37156" w:rsidRDefault="00091967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-17,4</w:t>
            </w:r>
          </w:p>
        </w:tc>
        <w:tc>
          <w:tcPr>
            <w:tcW w:w="1129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single" w:sz="4" w:space="0" w:color="212492"/>
            </w:tcBorders>
            <w:shd w:val="clear" w:color="auto" w:fill="auto"/>
            <w:vAlign w:val="bottom"/>
          </w:tcPr>
          <w:p w14:paraId="37DA9FD5" w14:textId="1CCFF722" w:rsidR="00F37156" w:rsidRDefault="00091967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-18,3</w:t>
            </w:r>
          </w:p>
        </w:tc>
        <w:tc>
          <w:tcPr>
            <w:tcW w:w="1240" w:type="dxa"/>
            <w:tcBorders>
              <w:top w:val="single" w:sz="4" w:space="0" w:color="212492"/>
              <w:left w:val="single" w:sz="4" w:space="0" w:color="212492"/>
              <w:bottom w:val="single" w:sz="4" w:space="0" w:color="212492"/>
              <w:right w:val="nil"/>
            </w:tcBorders>
            <w:shd w:val="clear" w:color="auto" w:fill="auto"/>
            <w:vAlign w:val="bottom"/>
          </w:tcPr>
          <w:p w14:paraId="59328585" w14:textId="2155A08C" w:rsidR="00F37156" w:rsidRDefault="00091967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szCs w:val="19"/>
              </w:rPr>
            </w:pPr>
            <w:r>
              <w:rPr>
                <w:rFonts w:cs="Arial"/>
                <w:szCs w:val="19"/>
              </w:rPr>
              <w:t>-31,3</w:t>
            </w:r>
          </w:p>
        </w:tc>
      </w:tr>
      <w:tr w:rsidR="002A3665" w:rsidRPr="00FA5128" w14:paraId="2DCFB6E8" w14:textId="77777777" w:rsidTr="00066C7C">
        <w:trPr>
          <w:trHeight w:val="28"/>
        </w:trPr>
        <w:tc>
          <w:tcPr>
            <w:tcW w:w="1560" w:type="dxa"/>
            <w:gridSpan w:val="2"/>
            <w:tcBorders>
              <w:left w:val="nil"/>
              <w:right w:val="single" w:sz="4" w:space="0" w:color="001D77"/>
            </w:tcBorders>
            <w:vAlign w:val="bottom"/>
          </w:tcPr>
          <w:p w14:paraId="4C513E77" w14:textId="77777777" w:rsidR="00E41497" w:rsidRPr="0078772C" w:rsidRDefault="00E41497" w:rsidP="002A3665">
            <w:pPr>
              <w:pStyle w:val="Tekstprzypisudolnego"/>
              <w:spacing w:before="0"/>
              <w:contextualSpacing/>
              <w:rPr>
                <w:rFonts w:cs="Arial"/>
                <w:sz w:val="19"/>
                <w:szCs w:val="19"/>
              </w:rPr>
            </w:pPr>
          </w:p>
        </w:tc>
        <w:tc>
          <w:tcPr>
            <w:tcW w:w="1275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63D63E0F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  <w:tc>
          <w:tcPr>
            <w:tcW w:w="1418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2D17B5B1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  <w:tc>
          <w:tcPr>
            <w:tcW w:w="1422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01A224E4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  <w:tc>
          <w:tcPr>
            <w:tcW w:w="1129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446DED49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  <w:tc>
          <w:tcPr>
            <w:tcW w:w="1240" w:type="dxa"/>
            <w:tcBorders>
              <w:top w:val="single" w:sz="4" w:space="0" w:color="001D77"/>
              <w:left w:val="single" w:sz="4" w:space="0" w:color="001D77"/>
              <w:bottom w:val="nil"/>
              <w:right w:val="nil"/>
            </w:tcBorders>
            <w:shd w:val="clear" w:color="auto" w:fill="auto"/>
            <w:vAlign w:val="bottom"/>
          </w:tcPr>
          <w:p w14:paraId="4834D4AC" w14:textId="77777777" w:rsidR="002A3665" w:rsidRPr="0078772C" w:rsidRDefault="002A3665" w:rsidP="002A3665">
            <w:pPr>
              <w:spacing w:before="0" w:after="0" w:line="240" w:lineRule="auto"/>
              <w:contextualSpacing/>
              <w:jc w:val="right"/>
              <w:rPr>
                <w:rFonts w:cs="Arial"/>
                <w:bCs/>
                <w:snapToGrid w:val="0"/>
                <w:color w:val="000000"/>
                <w:szCs w:val="19"/>
              </w:rPr>
            </w:pPr>
          </w:p>
        </w:tc>
      </w:tr>
    </w:tbl>
    <w:p w14:paraId="14A8B5C1" w14:textId="77777777" w:rsidR="004E61ED" w:rsidRPr="00973BFB" w:rsidRDefault="0093660E" w:rsidP="00A866F2">
      <w:pPr>
        <w:ind w:left="851" w:hanging="851"/>
        <w:rPr>
          <w:b/>
          <w:spacing w:val="-2"/>
          <w:szCs w:val="19"/>
          <w:shd w:val="clear" w:color="auto" w:fill="FFFFFF"/>
        </w:rPr>
      </w:pPr>
      <w:r w:rsidRPr="00973BFB">
        <w:rPr>
          <w:b/>
          <w:noProof/>
          <w:spacing w:val="-2"/>
          <w:szCs w:val="19"/>
          <w:lang w:eastAsia="pl-PL"/>
        </w:rPr>
        <mc:AlternateContent>
          <mc:Choice Requires="wps">
            <w:drawing>
              <wp:anchor distT="45720" distB="45720" distL="114300" distR="114300" simplePos="0" relativeHeight="251746304" behindDoc="1" locked="0" layoutInCell="1" allowOverlap="1" wp14:anchorId="2BEE9473" wp14:editId="69FECDB6">
                <wp:simplePos x="0" y="0"/>
                <wp:positionH relativeFrom="column">
                  <wp:posOffset>5242560</wp:posOffset>
                </wp:positionH>
                <wp:positionV relativeFrom="paragraph">
                  <wp:posOffset>310325</wp:posOffset>
                </wp:positionV>
                <wp:extent cx="1725295" cy="1579245"/>
                <wp:effectExtent l="0" t="0" r="0" b="1905"/>
                <wp:wrapTight wrapText="bothSides">
                  <wp:wrapPolygon edited="0">
                    <wp:start x="715" y="0"/>
                    <wp:lineTo x="715" y="21366"/>
                    <wp:lineTo x="20749" y="21366"/>
                    <wp:lineTo x="20749" y="0"/>
                    <wp:lineTo x="715" y="0"/>
                  </wp:wrapPolygon>
                </wp:wrapTight>
                <wp:docPr id="13" name="Pole tekstowe 13" descr="Wyprzedzający wskaźnik ufności konsumenckiej jest średnią sald ocen zmian sytuacji finansowej gospo-darstwa domowego, ogólnej sytuacji ekonomicznej kraju, trendów poziomu bezrobocia (ze znakiem przeciwnym) i oszczędzania pieniędzy w najbliższych 12 miesiącach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157924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3BEF4783" w14:textId="77777777" w:rsidR="004F1D9E" w:rsidRPr="0093660E" w:rsidRDefault="004F1D9E" w:rsidP="00273134">
                            <w:pPr>
                              <w:spacing w:before="0" w:after="160" w:line="259" w:lineRule="auto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  <w:r w:rsidRPr="0093660E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Wyprzedzający wskaźnik ufności konsumenckiej jest średnią sald ocen zmian sytuacji finansowej gospodarstwa domowego, ogólnej sytuacji ekonomicznej kraju, trendów poziomu bezrobocia (ze znakiem przeciwnym) i oszczędzania pienięd</w:t>
                            </w:r>
                            <w:r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zy w najbliższych 12 miesiącach</w:t>
                            </w:r>
                          </w:p>
                          <w:p w14:paraId="65972F93" w14:textId="77777777" w:rsidR="004F1D9E" w:rsidRPr="0093660E" w:rsidRDefault="004F1D9E" w:rsidP="0093660E">
                            <w:pPr>
                              <w:pStyle w:val="tytuwykresu"/>
                              <w:jc w:val="both"/>
                              <w:rPr>
                                <w:rFonts w:eastAsia="Times New Roman" w:cs="Times New Roman"/>
                                <w:b w:val="0"/>
                                <w:bCs/>
                                <w:color w:val="001D77"/>
                                <w:spacing w:val="0"/>
                                <w:szCs w:val="18"/>
                                <w:lang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BEE9473" id="Pole tekstowe 13" o:spid="_x0000_s1030" type="#_x0000_t202" alt="Wyprzedzający wskaźnik ufności konsumenckiej jest średnią sald ocen zmian sytuacji finansowej gospo-darstwa domowego, ogólnej sytuacji ekonomicznej kraju, trendów poziomu bezrobocia (ze znakiem przeciwnym) i oszczędzania pieniędzy w najbliższych 12 miesiącach" style="position:absolute;left:0;text-align:left;margin-left:412.8pt;margin-top:24.45pt;width:135.85pt;height:124.35pt;z-index:-25157017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1wd5/AEAANUDAAAOAAAAZHJzL2Uyb0RvYy54bWysU11v2yAUfZ+0/4B4X5xY8dJYIVXXrtOk&#10;7kPq9gMIxjEacBmQ2Nmv3wW7abS+VfMDAl/uufece9hcD0aTo/RBgWV0MZtTIq2ARtk9oz9/3L+7&#10;oiREbhuuwUpGTzLQ6+3bN5ve1bKEDnQjPUEQG+reMdrF6OqiCKKThocZOGkx2II3POLR74vG8x7R&#10;jS7K+fx90YNvnAchQ8C/d2OQbjN+20oRv7VtkJFoRrG3mFef111ai+2G13vPXafE1AZ/RReGK4tF&#10;z1B3PHJy8OoFlFHCQ4A2zgSYAtpWCZk5IJvF/B82jx13MnNBcYI7yxT+H6z4enx03z2JwwcYcICZ&#10;RHAPIH4FYuG243Yvb7yHvpO8wcKLJFnRu1BPqUnqUIcEsuu/QIND5ocIGWhovUmqIE+C6DiA01l0&#10;OUQiUslVWZXrihKBsUW1WpfLKtfg9VO68yF+kmBI2jDqcaoZnh8fQkzt8PrpSqpm4V5pnSerLekZ&#10;XVdllRMuIkZFNJ5WhtGrefpGKySWH22TkyNXetxjAW0n2onpyDkOu4GohtFlyk0q7KA5oQ4eRp/h&#10;u8BNB/4PJT16jNHw+8C9pER/tqjlerFcJlPmw7JalXjwl5HdZYRbgVCMRkrG7W3MRh4p36Dmrcpq&#10;PHcytYzeySJNPk/mvDznW8+vcfsXAAD//wMAUEsDBBQABgAIAAAAIQBhM5PV3wAAAAsBAAAPAAAA&#10;ZHJzL2Rvd25yZXYueG1sTI/LTsMwEEX3SPyDNUjsqE1o0yRkUiEQW1DLQ2LnxtMkIh5HsduEv8dd&#10;wXJ0j+49U25m24sTjb5zjHC7UCCIa2c6bhDe355vMhA+aDa6d0wIP+RhU11elLowbuItnXahEbGE&#10;faER2hCGQkpft2S1X7iBOGYHN1od4jk20ox6iuW2l4lSqbS647jQ6oEeW6q/d0eL8PFy+Ppcqtfm&#10;ya6Gyc1Kss0l4vXV/HAPItAc/mA460d1qKLT3h3ZeNEjZMkqjSjCMstBnAGVr+9A7BGSfJ2CrEr5&#10;/4fqFwAA//8DAFBLAQItABQABgAIAAAAIQC2gziS/gAAAOEBAAATAAAAAAAAAAAAAAAAAAAAAABb&#10;Q29udGVudF9UeXBlc10ueG1sUEsBAi0AFAAGAAgAAAAhADj9If/WAAAAlAEAAAsAAAAAAAAAAAAA&#10;AAAALwEAAF9yZWxzLy5yZWxzUEsBAi0AFAAGAAgAAAAhAILXB3n8AQAA1QMAAA4AAAAAAAAAAAAA&#10;AAAALgIAAGRycy9lMm9Eb2MueG1sUEsBAi0AFAAGAAgAAAAhAGEzk9XfAAAACwEAAA8AAAAAAAAA&#10;AAAAAAAAVgQAAGRycy9kb3ducmV2LnhtbFBLBQYAAAAABAAEAPMAAABiBQAAAAA=&#10;" filled="f" stroked="f">
                <v:textbox>
                  <w:txbxContent>
                    <w:p w14:paraId="3BEF4783" w14:textId="77777777" w:rsidR="004F1D9E" w:rsidRPr="0093660E" w:rsidRDefault="004F1D9E" w:rsidP="00273134">
                      <w:pPr>
                        <w:spacing w:before="0" w:after="160" w:line="259" w:lineRule="auto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  <w:r w:rsidRPr="0093660E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Wyprzedzający wskaźnik ufności konsumenckiej jest średnią sald ocen zmian sytuacji finansowej gospodarstwa domowego, ogólnej sytuacji ekonomicznej kraju, trendów poziomu bezrobocia (ze znakiem przeciwnym) i oszczędzania pienięd</w:t>
                      </w:r>
                      <w:r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zy w najbliższych 12 miesiącach</w:t>
                      </w:r>
                    </w:p>
                    <w:p w14:paraId="65972F93" w14:textId="77777777" w:rsidR="004F1D9E" w:rsidRPr="0093660E" w:rsidRDefault="004F1D9E" w:rsidP="0093660E">
                      <w:pPr>
                        <w:pStyle w:val="tytuwykresu"/>
                        <w:jc w:val="both"/>
                        <w:rPr>
                          <w:rFonts w:eastAsia="Times New Roman" w:cs="Times New Roman"/>
                          <w:b w:val="0"/>
                          <w:bCs/>
                          <w:color w:val="001D77"/>
                          <w:spacing w:val="0"/>
                          <w:szCs w:val="18"/>
                          <w:lang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 w:rsidR="004E61ED" w:rsidRPr="00973BFB">
        <w:rPr>
          <w:b/>
          <w:spacing w:val="-2"/>
          <w:szCs w:val="19"/>
          <w:shd w:val="clear" w:color="auto" w:fill="FFFFFF"/>
        </w:rPr>
        <w:t xml:space="preserve">Tablica 2. </w:t>
      </w:r>
      <w:r w:rsidR="00A217E6" w:rsidRPr="00973BFB">
        <w:rPr>
          <w:b/>
          <w:spacing w:val="-2"/>
          <w:szCs w:val="19"/>
          <w:shd w:val="clear" w:color="auto" w:fill="FFFFFF"/>
        </w:rPr>
        <w:t>Wyprzedzający</w:t>
      </w:r>
      <w:r w:rsidR="004E61ED" w:rsidRPr="00973BFB">
        <w:rPr>
          <w:b/>
          <w:spacing w:val="-2"/>
          <w:szCs w:val="19"/>
          <w:shd w:val="clear" w:color="auto" w:fill="FFFFFF"/>
        </w:rPr>
        <w:t xml:space="preserve"> </w:t>
      </w:r>
      <w:r w:rsidR="00A217E6" w:rsidRPr="00973BFB">
        <w:rPr>
          <w:b/>
          <w:spacing w:val="-2"/>
          <w:szCs w:val="19"/>
          <w:shd w:val="clear" w:color="auto" w:fill="FFFFFF"/>
        </w:rPr>
        <w:t>wskaźnik ufności konsumenckiej</w:t>
      </w:r>
    </w:p>
    <w:p w14:paraId="27516DEE" w14:textId="77777777" w:rsidR="00712785" w:rsidRDefault="00712785">
      <w:pPr>
        <w:spacing w:before="0" w:after="160" w:line="259" w:lineRule="auto"/>
        <w:rPr>
          <w:b/>
          <w:spacing w:val="-2"/>
          <w:sz w:val="18"/>
        </w:rPr>
      </w:pPr>
      <w:r>
        <w:br w:type="page"/>
      </w:r>
    </w:p>
    <w:p w14:paraId="79F2FB81" w14:textId="122297D2" w:rsidR="00C562B2" w:rsidRDefault="007F4E3D" w:rsidP="00C562B2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lastRenderedPageBreak/>
        <w:drawing>
          <wp:anchor distT="0" distB="0" distL="114300" distR="114300" simplePos="0" relativeHeight="251747328" behindDoc="0" locked="0" layoutInCell="1" allowOverlap="1" wp14:anchorId="798716EA" wp14:editId="5D24CA87">
            <wp:simplePos x="0" y="0"/>
            <wp:positionH relativeFrom="margin">
              <wp:align>right</wp:align>
            </wp:positionH>
            <wp:positionV relativeFrom="margin">
              <wp:posOffset>474980</wp:posOffset>
            </wp:positionV>
            <wp:extent cx="5122545" cy="3832225"/>
            <wp:effectExtent l="0" t="0" r="1905" b="0"/>
            <wp:wrapSquare wrapText="bothSides"/>
            <wp:docPr id="14" name="Wykres 14" descr="Wyprzedzający wskaźnik ufności konsumenckiej (WWUK) oraz jego wartości składowe według miesięcy w latach 2019–2022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3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C562B2" w:rsidRPr="00C15772">
        <w:t xml:space="preserve">Wykres </w:t>
      </w:r>
      <w:r w:rsidR="00C562B2">
        <w:t>3</w:t>
      </w:r>
      <w:r w:rsidR="00C562B2" w:rsidRPr="00C15772">
        <w:t>.</w:t>
      </w:r>
      <w:r w:rsidR="00C562B2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Wyprzedzający</w:t>
      </w:r>
      <w:r w:rsidR="00C562B2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wskaźnik ufności konsumenckiej</w:t>
      </w:r>
      <w:r w:rsidR="00A217E6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(WWUK) oraz jego wartości składowe według</w:t>
      </w:r>
      <w:r w:rsidR="00A217E6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miesięcy w</w:t>
      </w:r>
      <w:r w:rsidR="00A217E6" w:rsidRPr="00C15772">
        <w:rPr>
          <w:shd w:val="clear" w:color="auto" w:fill="FFFFFF"/>
        </w:rPr>
        <w:t xml:space="preserve"> </w:t>
      </w:r>
      <w:r w:rsidR="00A217E6">
        <w:rPr>
          <w:shd w:val="clear" w:color="auto" w:fill="FFFFFF"/>
        </w:rPr>
        <w:t>latach</w:t>
      </w:r>
      <w:r w:rsidR="00F370FD">
        <w:rPr>
          <w:shd w:val="clear" w:color="auto" w:fill="FFFFFF"/>
        </w:rPr>
        <w:t xml:space="preserve"> 201</w:t>
      </w:r>
      <w:r w:rsidR="00817850">
        <w:rPr>
          <w:shd w:val="clear" w:color="auto" w:fill="FFFFFF"/>
        </w:rPr>
        <w:t>9–2022</w:t>
      </w:r>
    </w:p>
    <w:p w14:paraId="79A77EF8" w14:textId="77777777" w:rsidR="00C562B2" w:rsidRPr="00FD7BD2" w:rsidRDefault="00C562B2" w:rsidP="00C562B2"/>
    <w:p w14:paraId="29BEDAB8" w14:textId="7AF4BED7" w:rsidR="00C562B2" w:rsidRDefault="003B3271" w:rsidP="00C562B2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drawing>
          <wp:anchor distT="0" distB="0" distL="114300" distR="114300" simplePos="0" relativeHeight="251749376" behindDoc="0" locked="0" layoutInCell="1" allowOverlap="1" wp14:anchorId="1B831E3B" wp14:editId="3245E8C2">
            <wp:simplePos x="0" y="0"/>
            <wp:positionH relativeFrom="margin">
              <wp:align>right</wp:align>
            </wp:positionH>
            <wp:positionV relativeFrom="margin">
              <wp:posOffset>4935220</wp:posOffset>
            </wp:positionV>
            <wp:extent cx="5122545" cy="3927475"/>
            <wp:effectExtent l="0" t="0" r="1905" b="0"/>
            <wp:wrapSquare wrapText="bothSides"/>
            <wp:docPr id="15" name="Wykres 15" descr="Wyprzedzający wskaźnik ufności konsumenckiej (WWUK) oraz jego wartości składowe według lat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4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C562B2" w:rsidRPr="00C15772">
        <w:t xml:space="preserve">Wykres </w:t>
      </w:r>
      <w:r w:rsidR="00C562B2">
        <w:t>4</w:t>
      </w:r>
      <w:r w:rsidR="00C562B2" w:rsidRPr="00C15772">
        <w:t>.</w:t>
      </w:r>
      <w:r w:rsidR="00C562B2" w:rsidRPr="00C15772">
        <w:rPr>
          <w:shd w:val="clear" w:color="auto" w:fill="FFFFFF"/>
        </w:rPr>
        <w:t xml:space="preserve"> </w:t>
      </w:r>
      <w:r w:rsidR="00F87A89">
        <w:rPr>
          <w:shd w:val="clear" w:color="auto" w:fill="FFFFFF"/>
        </w:rPr>
        <w:t>Wyprzedzający</w:t>
      </w:r>
      <w:r w:rsidR="00C562B2" w:rsidRPr="00C15772">
        <w:rPr>
          <w:shd w:val="clear" w:color="auto" w:fill="FFFFFF"/>
        </w:rPr>
        <w:t xml:space="preserve"> </w:t>
      </w:r>
      <w:r w:rsidR="00F87A89">
        <w:rPr>
          <w:shd w:val="clear" w:color="auto" w:fill="FFFFFF"/>
        </w:rPr>
        <w:t>wskaźnik</w:t>
      </w:r>
      <w:r w:rsidR="00F87A89" w:rsidRPr="00C15772">
        <w:rPr>
          <w:shd w:val="clear" w:color="auto" w:fill="FFFFFF"/>
        </w:rPr>
        <w:t xml:space="preserve"> </w:t>
      </w:r>
      <w:r w:rsidR="00F87A89">
        <w:rPr>
          <w:shd w:val="clear" w:color="auto" w:fill="FFFFFF"/>
        </w:rPr>
        <w:t>ufności</w:t>
      </w:r>
      <w:r w:rsidR="00F87A89" w:rsidRPr="00C15772">
        <w:rPr>
          <w:shd w:val="clear" w:color="auto" w:fill="FFFFFF"/>
        </w:rPr>
        <w:t xml:space="preserve"> </w:t>
      </w:r>
      <w:r w:rsidR="00F87A89">
        <w:rPr>
          <w:shd w:val="clear" w:color="auto" w:fill="FFFFFF"/>
        </w:rPr>
        <w:t>konsumenckiej (WWUK) oraz jego wartości składowe według lat</w:t>
      </w:r>
    </w:p>
    <w:p w14:paraId="19D98A9B" w14:textId="77777777" w:rsidR="00CF6348" w:rsidRDefault="00CF6348" w:rsidP="00C562B2">
      <w:pPr>
        <w:pStyle w:val="tytuwykresu"/>
        <w:ind w:left="851" w:hanging="851"/>
        <w:rPr>
          <w:shd w:val="clear" w:color="auto" w:fill="FFFFFF"/>
        </w:rPr>
      </w:pPr>
    </w:p>
    <w:p w14:paraId="49A713E8" w14:textId="77777777" w:rsidR="00CF6348" w:rsidRDefault="00CF6348" w:rsidP="00C562B2">
      <w:pPr>
        <w:pStyle w:val="tytuwykresu"/>
        <w:ind w:left="851" w:hanging="851"/>
        <w:rPr>
          <w:shd w:val="clear" w:color="auto" w:fill="FFFFFF"/>
        </w:rPr>
      </w:pPr>
    </w:p>
    <w:p w14:paraId="29B37C95" w14:textId="77777777" w:rsidR="00CF6348" w:rsidRPr="00CF6348" w:rsidRDefault="00CF6348" w:rsidP="00CF6348">
      <w:pPr>
        <w:rPr>
          <w:lang w:eastAsia="pl-PL"/>
        </w:rPr>
      </w:pPr>
    </w:p>
    <w:p w14:paraId="65BF16AD" w14:textId="77777777" w:rsidR="00694AF0" w:rsidRPr="00001C5B" w:rsidRDefault="00694AF0" w:rsidP="00E76D26">
      <w:pPr>
        <w:rPr>
          <w:sz w:val="18"/>
        </w:rPr>
        <w:sectPr w:rsidR="00694AF0" w:rsidRPr="00001C5B" w:rsidSect="009950DE">
          <w:headerReference w:type="default" r:id="rId15"/>
          <w:footerReference w:type="default" r:id="rId16"/>
          <w:headerReference w:type="first" r:id="rId17"/>
          <w:footerReference w:type="first" r:id="rId18"/>
          <w:footnotePr>
            <w:numFmt w:val="lowerLetter"/>
          </w:footnotePr>
          <w:pgSz w:w="11906" w:h="16838"/>
          <w:pgMar w:top="720" w:right="3119" w:bottom="720" w:left="720" w:header="284" w:footer="318" w:gutter="0"/>
          <w:cols w:space="708"/>
          <w:titlePg/>
          <w:docGrid w:linePitch="360"/>
        </w:sectPr>
      </w:pPr>
    </w:p>
    <w:p w14:paraId="5AC1C0C7" w14:textId="2CDEC9B0" w:rsidR="004E324A" w:rsidRDefault="006631D3" w:rsidP="004E324A">
      <w:pPr>
        <w:pStyle w:val="tytuinformacji"/>
        <w:rPr>
          <w:szCs w:val="40"/>
          <w:shd w:val="clear" w:color="auto" w:fill="FFFFFF"/>
        </w:rPr>
      </w:pPr>
      <w:r>
        <w:rPr>
          <w:szCs w:val="40"/>
          <w:shd w:val="clear" w:color="auto" w:fill="FFFFFF"/>
        </w:rPr>
        <w:lastRenderedPageBreak/>
        <w:t>Załącznik</w:t>
      </w:r>
      <w:r w:rsidR="003E7B1D">
        <w:rPr>
          <w:szCs w:val="40"/>
          <w:shd w:val="clear" w:color="auto" w:fill="FFFFFF"/>
        </w:rPr>
        <w:t xml:space="preserve"> nr</w:t>
      </w:r>
      <w:r w:rsidR="00110DB6">
        <w:rPr>
          <w:szCs w:val="40"/>
          <w:shd w:val="clear" w:color="auto" w:fill="FFFFFF"/>
        </w:rPr>
        <w:t xml:space="preserve"> 1</w:t>
      </w:r>
    </w:p>
    <w:p w14:paraId="6ED5CDAD" w14:textId="2A9AB9D4" w:rsidR="004E324A" w:rsidRPr="00FE5C2F" w:rsidRDefault="00BB5174" w:rsidP="0047124B">
      <w:pPr>
        <w:pStyle w:val="tytuinformacji"/>
        <w:spacing w:after="480"/>
        <w:rPr>
          <w:shd w:val="clear" w:color="auto" w:fill="FFFFFF"/>
        </w:rPr>
      </w:pPr>
      <w:r>
        <w:rPr>
          <w:shd w:val="clear" w:color="auto" w:fill="FFFFFF"/>
        </w:rPr>
        <w:t>P</w:t>
      </w:r>
      <w:r w:rsidR="004E324A" w:rsidRPr="004E324A">
        <w:rPr>
          <w:shd w:val="clear" w:color="auto" w:fill="FFFFFF"/>
        </w:rPr>
        <w:t>ytania dodatkowe w związku z sytuacją epidemiologiczną (zag</w:t>
      </w:r>
      <w:r w:rsidR="00FE5C2F">
        <w:rPr>
          <w:shd w:val="clear" w:color="auto" w:fill="FFFFFF"/>
        </w:rPr>
        <w:t>rożenie koronawirusem COVID-19)</w:t>
      </w:r>
    </w:p>
    <w:p w14:paraId="3939D217" w14:textId="5C13DCFD" w:rsidR="00FE5C2F" w:rsidRPr="00CF538E" w:rsidRDefault="00C87B4F" w:rsidP="002A7CCE">
      <w:pPr>
        <w:pStyle w:val="tekstzboku"/>
        <w:rPr>
          <w:b/>
          <w:color w:val="auto"/>
          <w:sz w:val="19"/>
          <w:szCs w:val="19"/>
        </w:rPr>
      </w:pPr>
      <w:r>
        <w:rPr>
          <w:b/>
          <w:noProof/>
          <w:color w:val="auto"/>
          <w:sz w:val="19"/>
          <w:szCs w:val="19"/>
        </w:rPr>
        <mc:AlternateContent>
          <mc:Choice Requires="wps">
            <w:drawing>
              <wp:anchor distT="0" distB="0" distL="114300" distR="114300" simplePos="0" relativeHeight="251787264" behindDoc="1" locked="0" layoutInCell="1" allowOverlap="1" wp14:anchorId="0160E8F8" wp14:editId="4A9C39F5">
                <wp:simplePos x="0" y="0"/>
                <wp:positionH relativeFrom="margin">
                  <wp:align>left</wp:align>
                </wp:positionH>
                <wp:positionV relativeFrom="paragraph">
                  <wp:posOffset>21590</wp:posOffset>
                </wp:positionV>
                <wp:extent cx="2087880" cy="1438275"/>
                <wp:effectExtent l="0" t="0" r="26670" b="28575"/>
                <wp:wrapTight wrapText="bothSides">
                  <wp:wrapPolygon edited="0">
                    <wp:start x="1380" y="0"/>
                    <wp:lineTo x="0" y="1430"/>
                    <wp:lineTo x="0" y="20026"/>
                    <wp:lineTo x="1182" y="21743"/>
                    <wp:lineTo x="20496" y="21743"/>
                    <wp:lineTo x="21679" y="20599"/>
                    <wp:lineTo x="21679" y="1717"/>
                    <wp:lineTo x="20496" y="0"/>
                    <wp:lineTo x="1380" y="0"/>
                  </wp:wrapPolygon>
                </wp:wrapTight>
                <wp:docPr id="17" name="Prostokąt zaokrąglony 17" descr="Wartość wskaźnika oraz jego opis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087880" cy="1438275"/>
                        </a:xfrm>
                        <a:prstGeom prst="roundRect">
                          <a:avLst/>
                        </a:prstGeom>
                        <a:solidFill>
                          <a:srgbClr val="001D77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225B3EA2" w14:textId="29AB93A9" w:rsidR="004F1D9E" w:rsidRDefault="004F1D9E" w:rsidP="00C87B4F">
                            <w:pPr>
                              <w:pStyle w:val="tekstnaniebieskimtle"/>
                              <w:rPr>
                                <w:rFonts w:ascii="Fira Sans SemiBold" w:hAnsi="Fira Sans SemiBold"/>
                                <w:color w:val="FFFFFF" w:themeColor="background1"/>
                                <w:sz w:val="40"/>
                                <w:szCs w:val="38"/>
                              </w:rPr>
                            </w:pPr>
                            <w:r>
                              <w:rPr>
                                <w:rStyle w:val="IkonawskanikaZnak"/>
                              </w:rPr>
                              <w:sym w:font="Wingdings" w:char="F0F2"/>
                            </w:r>
                            <w:r>
                              <w:rPr>
                                <w:rFonts w:ascii="Fira Sans SemiBold" w:hAnsi="Fira Sans SemiBold"/>
                                <w:color w:val="FFFFFF" w:themeColor="background1"/>
                                <w:sz w:val="22"/>
                              </w:rPr>
                              <w:t xml:space="preserve"> </w:t>
                            </w:r>
                            <w:r w:rsidR="00D134CC">
                              <w:rPr>
                                <w:rFonts w:ascii="Fira Sans SemiBold" w:hAnsi="Fira Sans SemiBold"/>
                                <w:color w:val="FFFFFF" w:themeColor="background1"/>
                                <w:sz w:val="40"/>
                                <w:szCs w:val="38"/>
                              </w:rPr>
                              <w:t>38,2</w:t>
                            </w:r>
                            <w:r w:rsidRPr="008E1EB9">
                              <w:rPr>
                                <w:rFonts w:ascii="Fira Sans SemiBold" w:hAnsi="Fira Sans SemiBold"/>
                                <w:color w:val="FFFFFF" w:themeColor="background1"/>
                                <w:sz w:val="40"/>
                                <w:szCs w:val="38"/>
                              </w:rPr>
                              <w:t xml:space="preserve"> % </w:t>
                            </w:r>
                          </w:p>
                          <w:p w14:paraId="22473F7C" w14:textId="16A9E7F2" w:rsidR="004F1D9E" w:rsidRPr="008E1EB9" w:rsidRDefault="004F1D9E" w:rsidP="00C87B4F">
                            <w:pPr>
                              <w:pStyle w:val="tekstnaniebieskimtle"/>
                              <w:rPr>
                                <w:color w:val="FFFFFF" w:themeColor="background1"/>
                                <w:sz w:val="18"/>
                                <w:szCs w:val="20"/>
                              </w:rPr>
                            </w:pPr>
                            <w:r w:rsidRPr="008E1EB9">
                              <w:t>respondentów deklarowało wpływ sytuacji epidemiologicznej na odpowiedzi d</w:t>
                            </w:r>
                            <w:r>
                              <w:t>ot. koniunktury konsumenckiej (</w:t>
                            </w:r>
                            <w:r w:rsidRPr="008E1EB9">
                              <w:t>w</w:t>
                            </w:r>
                            <w:r>
                              <w:t xml:space="preserve"> maju</w:t>
                            </w:r>
                            <w:r w:rsidRPr="008E1EB9">
                              <w:t xml:space="preserve"> </w:t>
                            </w:r>
                            <w:r>
                              <w:t>było to 46,4</w:t>
                            </w:r>
                            <w:r w:rsidRPr="008E1EB9">
                              <w:t>%)</w:t>
                            </w:r>
                          </w:p>
                          <w:p w14:paraId="0D03B7BB" w14:textId="55686DC0" w:rsidR="004F1D9E" w:rsidRDefault="004F1D9E" w:rsidP="00C87B4F">
                            <w:pPr>
                              <w:pStyle w:val="Akapitzlist"/>
                              <w:spacing w:before="0" w:after="0" w:line="240" w:lineRule="auto"/>
                              <w:ind w:left="0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0160E8F8" id="Prostokąt zaokrąglony 17" o:spid="_x0000_s1031" alt="Wartość wskaźnika oraz jego opis" style="position:absolute;margin-left:0;margin-top:1.7pt;width:164.4pt;height:113.25pt;z-index:-251529216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R8rUcgwIAAF8FAAAOAAAAZHJzL2Uyb0RvYy54bWysVEtv2zAMvg/YfxB0X21n6ZIFdYogQYcB&#10;RRu0HXpWZCk2IIuapMTOfv0o+ZGgK3YY5oNMiuTHh0je3La1IkdhXQU6p9lVSonQHIpK73P64+Xu&#10;05wS55kumAItcnoSjt4uP364acxCTKAEVQhLEES7RWNyWnpvFknieClq5q7ACI1CCbZmHlm7TwrL&#10;GkSvVTJJ0y9JA7YwFrhwDm83nZAuI76UgvtHKZ3wROUUY/PxtPHchTNZ3rDF3jJTVrwPg/1DFDWr&#10;NDodoTbMM3Kw1R9QdcUtOJD+ikOdgJQVFzEHzCZL32TzXDIjYi5YHGfGMrn/B8sfjs9ma7EMjXEL&#10;h2TIopW2Dn+Mj7SxWKexWKL1hOPlJJ3P5nOsKUdZNv08n8yuQzmTs7mxzn8TUJNA5NTCQRdP+CSx&#10;Uux473ynP+gFlw5UVdxVSkXG7ndrZcmRhedLs81s1ru4UEvOkUfKn5QIxko/CUmqIsQaPcamEiMe&#10;41xon3WikhWic3Od4jd4CW0YLGJaETAgSwxvxO4BBs0OZMDu8uv1g6mIPTkap38LrDMeLaJn0H40&#10;risN9j0AhVn1njt9DP+iNIH07a7F2uQ0vlm42UFx2lpioZsRZ/hdhc92z5zfMotDgU+Ng+4f8ZAK&#10;mpxCT1FSgv313n3Qx15FKSUNDllO3c8Ds4IS9V1jF3/NptMwlZGZXs8myNhLye5Sog/1GrARMlwp&#10;hkcy6Hs1kNJC/Yr7YBW8oohpjr5zyr0dmLXvhh83CherVVTDSTTM3+tnwwN4qHPoyJf2lVnT967H&#10;tn+AYSDZ4k33drrBUsPq4EFWsbXPde1fAKc4tlK/ccKauOSj1nkvLn8DAAD//wMAUEsDBBQABgAI&#10;AAAAIQDcWv4G3QAAAAYBAAAPAAAAZHJzL2Rvd25yZXYueG1sTI/NTsMwEITvSLyDtUhcEHVIEWpC&#10;NhUqfz1woa3E1Y2XJCJeB9tN3bfHnOA4mtHMN9UymkFM5HxvGeFmloEgbqzuuUXYbZ+vFyB8UKzV&#10;YJkQTuRhWZ+fVarU9sjvNG1CK1IJ+1IhdCGMpZS+6cgoP7MjcfI+rTMqJOlaqZ06pnIzyDzL7qRR&#10;PaeFTo206qj52hwMwvq7lVcfLsbibYqPsX068evLCvHyIj7cgwgUw18YfvETOtSJaW8PrL0YENKR&#10;gDC/BZHMeb5IP/YIeV4UIOtK/sevfwAAAP//AwBQSwECLQAUAAYACAAAACEAtoM4kv4AAADhAQAA&#10;EwAAAAAAAAAAAAAAAAAAAAAAW0NvbnRlbnRfVHlwZXNdLnhtbFBLAQItABQABgAIAAAAIQA4/SH/&#10;1gAAAJQBAAALAAAAAAAAAAAAAAAAAC8BAABfcmVscy8ucmVsc1BLAQItABQABgAIAAAAIQBR8rUc&#10;gwIAAF8FAAAOAAAAAAAAAAAAAAAAAC4CAABkcnMvZTJvRG9jLnhtbFBLAQItABQABgAIAAAAIQDc&#10;Wv4G3QAAAAYBAAAPAAAAAAAAAAAAAAAAAN0EAABkcnMvZG93bnJldi54bWxQSwUGAAAAAAQABADz&#10;AAAA5wUAAAAA&#10;" fillcolor="#001d77" strokecolor="#1f4d78 [1604]" strokeweight="1pt">
                <v:stroke joinstyle="miter"/>
                <v:textbox>
                  <w:txbxContent>
                    <w:p w14:paraId="225B3EA2" w14:textId="29AB93A9" w:rsidR="004F1D9E" w:rsidRDefault="004F1D9E" w:rsidP="00C87B4F">
                      <w:pPr>
                        <w:pStyle w:val="tekstnaniebieskimtle"/>
                        <w:rPr>
                          <w:rFonts w:ascii="Fira Sans SemiBold" w:hAnsi="Fira Sans SemiBold"/>
                          <w:color w:val="FFFFFF" w:themeColor="background1"/>
                          <w:sz w:val="40"/>
                          <w:szCs w:val="38"/>
                        </w:rPr>
                      </w:pPr>
                      <w:r>
                        <w:rPr>
                          <w:rStyle w:val="IkonawskanikaZnak"/>
                        </w:rPr>
                        <w:sym w:font="Wingdings" w:char="F0F2"/>
                      </w:r>
                      <w:r>
                        <w:rPr>
                          <w:rFonts w:ascii="Fira Sans SemiBold" w:hAnsi="Fira Sans SemiBold"/>
                          <w:color w:val="FFFFFF" w:themeColor="background1"/>
                          <w:sz w:val="22"/>
                        </w:rPr>
                        <w:t xml:space="preserve"> </w:t>
                      </w:r>
                      <w:r w:rsidR="00D134CC">
                        <w:rPr>
                          <w:rFonts w:ascii="Fira Sans SemiBold" w:hAnsi="Fira Sans SemiBold"/>
                          <w:color w:val="FFFFFF" w:themeColor="background1"/>
                          <w:sz w:val="40"/>
                          <w:szCs w:val="38"/>
                        </w:rPr>
                        <w:t>38,2</w:t>
                      </w:r>
                      <w:r w:rsidRPr="008E1EB9">
                        <w:rPr>
                          <w:rFonts w:ascii="Fira Sans SemiBold" w:hAnsi="Fira Sans SemiBold"/>
                          <w:color w:val="FFFFFF" w:themeColor="background1"/>
                          <w:sz w:val="40"/>
                          <w:szCs w:val="38"/>
                        </w:rPr>
                        <w:t xml:space="preserve"> % </w:t>
                      </w:r>
                    </w:p>
                    <w:p w14:paraId="22473F7C" w14:textId="16A9E7F2" w:rsidR="004F1D9E" w:rsidRPr="008E1EB9" w:rsidRDefault="004F1D9E" w:rsidP="00C87B4F">
                      <w:pPr>
                        <w:pStyle w:val="tekstnaniebieskimtle"/>
                        <w:rPr>
                          <w:color w:val="FFFFFF" w:themeColor="background1"/>
                          <w:sz w:val="18"/>
                          <w:szCs w:val="20"/>
                        </w:rPr>
                      </w:pPr>
                      <w:r w:rsidRPr="008E1EB9">
                        <w:t>respondentów deklarowało wpływ sytuacji epidemiologicznej na odpowiedzi d</w:t>
                      </w:r>
                      <w:r>
                        <w:t>ot. koniunktury konsumenckiej (</w:t>
                      </w:r>
                      <w:r w:rsidRPr="008E1EB9">
                        <w:t>w</w:t>
                      </w:r>
                      <w:r>
                        <w:t xml:space="preserve"> maju</w:t>
                      </w:r>
                      <w:r w:rsidRPr="008E1EB9">
                        <w:t xml:space="preserve"> </w:t>
                      </w:r>
                      <w:r>
                        <w:t>było to 46,4</w:t>
                      </w:r>
                      <w:r w:rsidRPr="008E1EB9">
                        <w:t>%)</w:t>
                      </w:r>
                    </w:p>
                    <w:p w14:paraId="0D03B7BB" w14:textId="55686DC0" w:rsidR="004F1D9E" w:rsidRDefault="004F1D9E" w:rsidP="00C87B4F">
                      <w:pPr>
                        <w:pStyle w:val="Akapitzlist"/>
                        <w:spacing w:before="0" w:after="0" w:line="240" w:lineRule="auto"/>
                        <w:ind w:left="0"/>
                      </w:pPr>
                    </w:p>
                  </w:txbxContent>
                </v:textbox>
                <w10:wrap type="tight" anchorx="margin"/>
              </v:roundrect>
            </w:pict>
          </mc:Fallback>
        </mc:AlternateContent>
      </w:r>
      <w:r w:rsidR="002A7CCE" w:rsidRPr="002A7CCE">
        <w:rPr>
          <w:b/>
          <w:color w:val="auto"/>
          <w:sz w:val="19"/>
          <w:szCs w:val="19"/>
        </w:rPr>
        <w:t>W</w:t>
      </w:r>
      <w:r w:rsidR="00E65277">
        <w:rPr>
          <w:b/>
          <w:color w:val="auto"/>
          <w:sz w:val="19"/>
          <w:szCs w:val="19"/>
        </w:rPr>
        <w:t xml:space="preserve"> </w:t>
      </w:r>
      <w:r w:rsidR="00BC317C">
        <w:rPr>
          <w:b/>
          <w:color w:val="auto"/>
          <w:sz w:val="19"/>
          <w:szCs w:val="19"/>
        </w:rPr>
        <w:t>czerwcu</w:t>
      </w:r>
      <w:r w:rsidR="00E65277">
        <w:rPr>
          <w:b/>
          <w:color w:val="auto"/>
          <w:sz w:val="19"/>
          <w:szCs w:val="19"/>
        </w:rPr>
        <w:t xml:space="preserve"> </w:t>
      </w:r>
      <w:r w:rsidR="007D6E5B">
        <w:rPr>
          <w:b/>
          <w:color w:val="auto"/>
          <w:sz w:val="19"/>
          <w:szCs w:val="19"/>
        </w:rPr>
        <w:t>2022</w:t>
      </w:r>
      <w:r w:rsidR="002A7CCE" w:rsidRPr="002A7CCE">
        <w:rPr>
          <w:b/>
          <w:color w:val="auto"/>
          <w:sz w:val="19"/>
          <w:szCs w:val="19"/>
        </w:rPr>
        <w:t xml:space="preserve"> r. </w:t>
      </w:r>
      <w:r w:rsidR="0001263F">
        <w:rPr>
          <w:b/>
          <w:color w:val="auto"/>
          <w:sz w:val="19"/>
          <w:szCs w:val="19"/>
        </w:rPr>
        <w:t>dla</w:t>
      </w:r>
      <w:r w:rsidR="0058383C">
        <w:rPr>
          <w:b/>
          <w:color w:val="auto"/>
          <w:sz w:val="19"/>
          <w:szCs w:val="19"/>
        </w:rPr>
        <w:t xml:space="preserve"> </w:t>
      </w:r>
      <w:r w:rsidR="00627C3F">
        <w:rPr>
          <w:b/>
          <w:color w:val="auto"/>
          <w:sz w:val="19"/>
          <w:szCs w:val="19"/>
        </w:rPr>
        <w:t>12,1</w:t>
      </w:r>
      <w:r w:rsidR="002A7CCE" w:rsidRPr="002A7CCE">
        <w:rPr>
          <w:b/>
          <w:color w:val="auto"/>
          <w:sz w:val="19"/>
          <w:szCs w:val="19"/>
        </w:rPr>
        <w:t>% respondentów obecna sytuacj</w:t>
      </w:r>
      <w:r w:rsidR="004A2ED0">
        <w:rPr>
          <w:b/>
          <w:color w:val="auto"/>
          <w:sz w:val="19"/>
          <w:szCs w:val="19"/>
        </w:rPr>
        <w:t>a</w:t>
      </w:r>
      <w:r w:rsidR="002A7CCE" w:rsidRPr="002A7CCE">
        <w:rPr>
          <w:b/>
          <w:color w:val="auto"/>
          <w:sz w:val="19"/>
          <w:szCs w:val="19"/>
        </w:rPr>
        <w:t xml:space="preserve"> epidemiologiczna stanowi duże zagrożenie </w:t>
      </w:r>
      <w:r w:rsidR="00731406" w:rsidRPr="00731406">
        <w:rPr>
          <w:b/>
          <w:color w:val="auto"/>
          <w:sz w:val="19"/>
          <w:szCs w:val="19"/>
        </w:rPr>
        <w:t xml:space="preserve">dla </w:t>
      </w:r>
      <w:r w:rsidR="009A08B3">
        <w:rPr>
          <w:b/>
          <w:color w:val="auto"/>
          <w:sz w:val="19"/>
          <w:szCs w:val="19"/>
        </w:rPr>
        <w:t>gospodarki w Polsce</w:t>
      </w:r>
      <w:r w:rsidR="006A1817" w:rsidRPr="006A1817">
        <w:rPr>
          <w:b/>
          <w:color w:val="auto"/>
          <w:sz w:val="19"/>
          <w:szCs w:val="19"/>
        </w:rPr>
        <w:t xml:space="preserve"> </w:t>
      </w:r>
      <w:r w:rsidR="00223DBE">
        <w:rPr>
          <w:b/>
          <w:color w:val="auto"/>
          <w:sz w:val="19"/>
          <w:szCs w:val="19"/>
        </w:rPr>
        <w:t>(</w:t>
      </w:r>
      <w:r w:rsidR="006A1817">
        <w:rPr>
          <w:b/>
          <w:color w:val="auto"/>
          <w:sz w:val="19"/>
          <w:szCs w:val="19"/>
        </w:rPr>
        <w:t>spadek</w:t>
      </w:r>
      <w:r w:rsidR="00AE7653">
        <w:rPr>
          <w:b/>
          <w:color w:val="auto"/>
          <w:sz w:val="19"/>
          <w:szCs w:val="19"/>
        </w:rPr>
        <w:t xml:space="preserve"> o </w:t>
      </w:r>
      <w:r w:rsidR="00627C3F">
        <w:rPr>
          <w:b/>
          <w:color w:val="auto"/>
          <w:sz w:val="19"/>
          <w:szCs w:val="19"/>
        </w:rPr>
        <w:t>2,4</w:t>
      </w:r>
      <w:r w:rsidR="002A7CCE" w:rsidRPr="002A7CCE">
        <w:rPr>
          <w:b/>
          <w:color w:val="auto"/>
          <w:sz w:val="19"/>
          <w:szCs w:val="19"/>
        </w:rPr>
        <w:t xml:space="preserve"> p. proc. w porównaniu do poprzedniego miesiąca).</w:t>
      </w:r>
    </w:p>
    <w:p w14:paraId="7A3D8A81" w14:textId="65E096C7" w:rsidR="00FE5C2F" w:rsidRDefault="00FE5C2F" w:rsidP="00FE5C2F">
      <w:pPr>
        <w:pStyle w:val="Nagwek1"/>
        <w:tabs>
          <w:tab w:val="left" w:pos="6330"/>
        </w:tabs>
      </w:pPr>
    </w:p>
    <w:p w14:paraId="25F76203" w14:textId="77777777" w:rsidR="00FE5C2F" w:rsidRDefault="00FE5C2F" w:rsidP="00FE5C2F">
      <w:pPr>
        <w:pStyle w:val="Nagwek1"/>
        <w:tabs>
          <w:tab w:val="left" w:pos="6330"/>
        </w:tabs>
      </w:pPr>
      <w:r>
        <w:tab/>
      </w:r>
    </w:p>
    <w:p w14:paraId="1E77DD57" w14:textId="77777777" w:rsidR="00FE5C2F" w:rsidRDefault="00FE5C2F" w:rsidP="00FE5C2F">
      <w:pPr>
        <w:pStyle w:val="Nagwek1"/>
      </w:pPr>
    </w:p>
    <w:p w14:paraId="15D3A1BD" w14:textId="77777777" w:rsidR="00FE5C2F" w:rsidRPr="009A5A6D" w:rsidRDefault="00FE5C2F" w:rsidP="0047124B">
      <w:pPr>
        <w:pStyle w:val="Nagwek1"/>
        <w:spacing w:before="480" w:line="240" w:lineRule="exact"/>
      </w:pPr>
      <w:r w:rsidRPr="00633014">
        <w:rPr>
          <w:rFonts w:ascii="Fira Sans" w:hAnsi="Fira Sans"/>
          <w:b/>
          <w:noProof/>
          <w:spacing w:val="-2"/>
          <w:szCs w:val="19"/>
        </w:rPr>
        <mc:AlternateContent>
          <mc:Choice Requires="wps">
            <w:drawing>
              <wp:anchor distT="45720" distB="45720" distL="114300" distR="114300" simplePos="0" relativeHeight="251764736" behindDoc="1" locked="0" layoutInCell="1" allowOverlap="1" wp14:anchorId="68D46730" wp14:editId="5001BAA0">
                <wp:simplePos x="0" y="0"/>
                <wp:positionH relativeFrom="column">
                  <wp:posOffset>5243195</wp:posOffset>
                </wp:positionH>
                <wp:positionV relativeFrom="paragraph">
                  <wp:posOffset>92075</wp:posOffset>
                </wp:positionV>
                <wp:extent cx="1725295" cy="1097280"/>
                <wp:effectExtent l="0" t="0" r="0" b="0"/>
                <wp:wrapTight wrapText="bothSides">
                  <wp:wrapPolygon edited="0">
                    <wp:start x="715" y="0"/>
                    <wp:lineTo x="715" y="21000"/>
                    <wp:lineTo x="20749" y="21000"/>
                    <wp:lineTo x="20749" y="0"/>
                    <wp:lineTo x="715" y="0"/>
                  </wp:wrapPolygon>
                </wp:wrapTight>
                <wp:docPr id="200" name="Pole tekstowe 200" descr="Znaczny wpływ sytuacji epidemiologicznej na odpowie-dzi na pytania dotyczące koniunktury konsumenckiej zadeklarowało 6,0% respondentów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109728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0558F857" w14:textId="0EC475BE" w:rsidR="004F1D9E" w:rsidRPr="00380DFD" w:rsidRDefault="004F1D9E" w:rsidP="00FE5C2F">
                            <w:pPr>
                              <w:pStyle w:val="tekstzboku"/>
                            </w:pPr>
                            <w:r w:rsidRPr="007C5810">
                              <w:t>Znaczny wpływ sytuacji epidemiologicznej na odpowiedzi na pytania dotyczące koniunktur</w:t>
                            </w:r>
                            <w:r w:rsidR="00D134CC">
                              <w:t>y konsumenckiej zadeklarowało 6,0</w:t>
                            </w:r>
                            <w:r w:rsidRPr="007C5810">
                              <w:t>% respondentów</w:t>
                            </w:r>
                          </w:p>
                          <w:p w14:paraId="413BE2CB" w14:textId="77777777" w:rsidR="004F1D9E" w:rsidRPr="00D616D2" w:rsidRDefault="004F1D9E" w:rsidP="00FE5C2F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8D46730" id="Pole tekstowe 200" o:spid="_x0000_s1032" type="#_x0000_t202" alt="Znaczny wpływ sytuacji epidemiologicznej na odpowie-dzi na pytania dotyczące koniunktury konsumenckiej zadeklarowało 6,0% respondentów" style="position:absolute;margin-left:412.85pt;margin-top:7.25pt;width:135.85pt;height:86.4pt;z-index:-25155174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liOq/QEAANUDAAAOAAAAZHJzL2Uyb0RvYy54bWysU9Fu2yAUfZ+0f0C8L3aspEmskKpr12lS&#10;103q+gEE4xgNuAxI7Ozrd8FpGm1v1fyAwJd77j3nHtbXg9HkIH1QYBmdTkpKpBXQKLtj9PnH/Ycl&#10;JSFy23ANVjJ6lIFeb96/W/eulhV0oBvpCYLYUPeO0S5GVxdFEJ00PEzASYvBFrzhEY9+VzSe94hu&#10;dFGV5VXRg2+cByFDwL93Y5BuMn7bShG/tW2QkWhGsbeYV5/XbVqLzZrXO89dp8SpDf6GLgxXFoue&#10;oe545GTv1T9QRgkPAdo4EWAKaFslZOaAbKblX2yeOu5k5oLiBHeWKfw/WPF4eHLfPYnDRxhwgJlE&#10;cA8gfgZi4bbjdidvvIe+k7zBwtMkWdG7UJ9Sk9ShDglk23+FBofM9xEy0NB6k1RBngTRcQDHs+hy&#10;iESkkotqXq3mlAiMTcvVolrmsRS8fkl3PsTPEgxJG0Y9TjXD88NDiKkdXr9cSdUs3Cut82S1JT2j&#10;q3k1zwkXEaMiGk8rw+iyTN9ohcTyk21ycuRKj3ssoO2JdmI6co7DdiCqYfQq5SYVttAcUQcPo8/w&#10;XeCmA/+bkh49xmj4tedeUqK/WNRyNZ3NkinzYTZfVHjwl5HtZYRbgVCMRkrG7W3MRh4p36Dmrcpq&#10;vHZyahm9k0U6+TyZ8/Kcb72+xs0fAAAA//8DAFBLAwQUAAYACAAAACEA7lHhXd4AAAALAQAADwAA&#10;AGRycy9kb3ducmV2LnhtbEyPwU7DMAyG70i8Q2QkbixhtLQrTScE4gpiwKTdssZrKxqnarK1vD3e&#10;CW62/k+/P5fr2fXihGPoPGm4XSgQSLW3HTUaPj9ebnIQIRqypveEGn4wwLq6vChNYf1E73jaxEZw&#10;CYXCaGhjHAopQ92iM2HhByTODn50JvI6NtKOZuJy18ulUvfSmY74QmsGfGqx/t4cnYav18Num6i3&#10;5tmlw+RnJcmtpNbXV/PjA4iIc/yD4azP6lCx094fyQbRa8iXacYoB0kK4gyoVZaA2POUZ3cgq1L+&#10;/6H6BQAA//8DAFBLAQItABQABgAIAAAAIQC2gziS/gAAAOEBAAATAAAAAAAAAAAAAAAAAAAAAABb&#10;Q29udGVudF9UeXBlc10ueG1sUEsBAi0AFAAGAAgAAAAhADj9If/WAAAAlAEAAAsAAAAAAAAAAAAA&#10;AAAALwEAAF9yZWxzLy5yZWxzUEsBAi0AFAAGAAgAAAAhAFKWI6r9AQAA1QMAAA4AAAAAAAAAAAAA&#10;AAAALgIAAGRycy9lMm9Eb2MueG1sUEsBAi0AFAAGAAgAAAAhAO5R4V3eAAAACwEAAA8AAAAAAAAA&#10;AAAAAAAAVwQAAGRycy9kb3ducmV2LnhtbFBLBQYAAAAABAAEAPMAAABiBQAAAAA=&#10;" filled="f" stroked="f">
                <v:textbox>
                  <w:txbxContent>
                    <w:p w14:paraId="0558F857" w14:textId="0EC475BE" w:rsidR="004F1D9E" w:rsidRPr="00380DFD" w:rsidRDefault="004F1D9E" w:rsidP="00FE5C2F">
                      <w:pPr>
                        <w:pStyle w:val="tekstzboku"/>
                      </w:pPr>
                      <w:r w:rsidRPr="007C5810">
                        <w:t>Znaczny wpływ sytuacji epidemiologicznej na odpowiedzi na pytania dotyczące koniunktur</w:t>
                      </w:r>
                      <w:r w:rsidR="00D134CC">
                        <w:t>y konsumenckiej zadeklarowało 6,0</w:t>
                      </w:r>
                      <w:r w:rsidRPr="007C5810">
                        <w:t>% respondentów</w:t>
                      </w:r>
                    </w:p>
                    <w:p w14:paraId="413BE2CB" w14:textId="77777777" w:rsidR="004F1D9E" w:rsidRPr="00D616D2" w:rsidRDefault="004F1D9E" w:rsidP="00FE5C2F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>
        <w:t>Wpływ obecnej sytuacji epidemiologicznej na odpowiedzi dotyczące koniunktury konsumenckiej</w:t>
      </w:r>
    </w:p>
    <w:p w14:paraId="2A50D3A3" w14:textId="1352084D" w:rsidR="00D24AD1" w:rsidRDefault="008D7FBE" w:rsidP="0047124B">
      <w:pPr>
        <w:spacing w:line="288" w:lineRule="auto"/>
      </w:pPr>
      <w:r>
        <w:t>Spośród respondentów deklarujących wpływ sytuacji epidemiologicznej na odpowiedzi dotyczące kon</w:t>
      </w:r>
      <w:r w:rsidR="00F9280C">
        <w:t>iunktu</w:t>
      </w:r>
      <w:r w:rsidR="00D134CC">
        <w:t>ry konsumenckiej, 32</w:t>
      </w:r>
      <w:r w:rsidR="00225608">
        <w:t>,</w:t>
      </w:r>
      <w:r w:rsidR="00EB746E">
        <w:t>2</w:t>
      </w:r>
      <w:r>
        <w:t>% okr</w:t>
      </w:r>
      <w:r w:rsidR="00F062FA">
        <w:t>eś</w:t>
      </w:r>
      <w:r w:rsidR="00D134CC">
        <w:t>liło go jako umiarkowany, a 6,0</w:t>
      </w:r>
      <w:r>
        <w:t>% jako znaczny.</w:t>
      </w:r>
      <w:r w:rsidR="00D134CC">
        <w:t xml:space="preserve"> Dla 61</w:t>
      </w:r>
      <w:r w:rsidR="005B14F2">
        <w:t>,</w:t>
      </w:r>
      <w:r w:rsidR="00D134CC">
        <w:t>8</w:t>
      </w:r>
      <w:r w:rsidR="00D24AD1">
        <w:t>%</w:t>
      </w:r>
      <w:r>
        <w:t xml:space="preserve"> respondentów </w:t>
      </w:r>
      <w:r w:rsidR="00D24AD1">
        <w:t>obecna sytuacja nie mała żadnego wpływu na odpowiedzi.</w:t>
      </w:r>
    </w:p>
    <w:p w14:paraId="37710D2A" w14:textId="77777777" w:rsidR="00D24AD1" w:rsidRDefault="00D24AD1" w:rsidP="00D24AD1"/>
    <w:p w14:paraId="1278C9A5" w14:textId="7CB606D2" w:rsidR="00FE5C2F" w:rsidRDefault="00FE5C2F" w:rsidP="00FE5C2F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drawing>
          <wp:anchor distT="0" distB="0" distL="114300" distR="114300" simplePos="0" relativeHeight="251771904" behindDoc="0" locked="0" layoutInCell="1" allowOverlap="1" wp14:anchorId="64DC7BED" wp14:editId="60753DDC">
            <wp:simplePos x="0" y="0"/>
            <wp:positionH relativeFrom="margin">
              <wp:align>right</wp:align>
            </wp:positionH>
            <wp:positionV relativeFrom="margin">
              <wp:posOffset>4858937</wp:posOffset>
            </wp:positionV>
            <wp:extent cx="5122545" cy="1980000"/>
            <wp:effectExtent l="0" t="0" r="1905" b="1270"/>
            <wp:wrapSquare wrapText="bothSides"/>
            <wp:docPr id="6" name="Wykres 6" descr="Wpływ obecnej sytuacji epidemiologicznej (koronawirus COVID-19) na odpowiedzi – struktura odpowiedzi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9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C15772">
        <w:t>Wykres 1.</w:t>
      </w:r>
      <w:r w:rsidRPr="00C15772">
        <w:rPr>
          <w:shd w:val="clear" w:color="auto" w:fill="FFFFFF"/>
        </w:rPr>
        <w:t xml:space="preserve"> </w:t>
      </w:r>
      <w:r>
        <w:rPr>
          <w:shd w:val="clear" w:color="auto" w:fill="FFFFFF"/>
        </w:rPr>
        <w:t>Wpływ obecnej sytuacji epidemiologicznej (koronawirus COVID-19) na odpowiedzi</w:t>
      </w:r>
      <w:r w:rsidRPr="00C15772">
        <w:rPr>
          <w:shd w:val="clear" w:color="auto" w:fill="FFFFFF"/>
        </w:rPr>
        <w:t xml:space="preserve"> </w:t>
      </w:r>
      <w:r>
        <w:rPr>
          <w:shd w:val="clear" w:color="auto" w:fill="FFFFFF"/>
        </w:rPr>
        <w:t>– struktura odpowiedzi (%)</w:t>
      </w:r>
    </w:p>
    <w:p w14:paraId="667C47D3" w14:textId="77777777" w:rsidR="00C70BD0" w:rsidRDefault="00C70BD0" w:rsidP="00FE5C2F">
      <w:pPr>
        <w:pStyle w:val="Nagwek1"/>
      </w:pPr>
    </w:p>
    <w:p w14:paraId="3EDC7D35" w14:textId="677488EE" w:rsidR="00FE5C2F" w:rsidRPr="00396FC5" w:rsidRDefault="00FE5C2F" w:rsidP="0047124B">
      <w:pPr>
        <w:pStyle w:val="Nagwek1"/>
        <w:spacing w:before="480" w:line="240" w:lineRule="exact"/>
      </w:pPr>
      <w:r w:rsidRPr="0047124B">
        <w:rPr>
          <w:noProof/>
        </w:rPr>
        <mc:AlternateContent>
          <mc:Choice Requires="wps">
            <w:drawing>
              <wp:anchor distT="45720" distB="45720" distL="114300" distR="114300" simplePos="0" relativeHeight="251777024" behindDoc="1" locked="0" layoutInCell="1" allowOverlap="1" wp14:anchorId="690007E3" wp14:editId="1EADF454">
                <wp:simplePos x="0" y="0"/>
                <wp:positionH relativeFrom="column">
                  <wp:posOffset>5238115</wp:posOffset>
                </wp:positionH>
                <wp:positionV relativeFrom="paragraph">
                  <wp:posOffset>86360</wp:posOffset>
                </wp:positionV>
                <wp:extent cx="1725295" cy="985520"/>
                <wp:effectExtent l="0" t="0" r="0" b="5080"/>
                <wp:wrapTight wrapText="bothSides">
                  <wp:wrapPolygon edited="0">
                    <wp:start x="715" y="0"/>
                    <wp:lineTo x="715" y="21294"/>
                    <wp:lineTo x="20749" y="21294"/>
                    <wp:lineTo x="20749" y="0"/>
                    <wp:lineTo x="715" y="0"/>
                  </wp:wrapPolygon>
                </wp:wrapTight>
                <wp:docPr id="201" name="Pole tekstowe 201" descr="Zdecydowaną obawę utraty pracy lub zaprzestania pro-wadzenia własnej działalności wyraziło 0,5% responden-tów 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9855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317860A3" w14:textId="1F4CC319" w:rsidR="004F1D9E" w:rsidRPr="00380DFD" w:rsidRDefault="004F1D9E" w:rsidP="00FE5C2F">
                            <w:pPr>
                              <w:pStyle w:val="tekstzboku"/>
                            </w:pPr>
                            <w:r w:rsidRPr="00DE5407">
                              <w:t>Zdecydowaną obawę utraty pracy lub zaprzestania prowadzenia</w:t>
                            </w:r>
                            <w:r>
                              <w:t xml:space="preserve"> własnej działalności wyrazi</w:t>
                            </w:r>
                            <w:r w:rsidR="001F425F">
                              <w:t>ło 0,5</w:t>
                            </w:r>
                            <w:r w:rsidRPr="00DE5407">
                              <w:t>% respondentów</w:t>
                            </w:r>
                            <w:r>
                              <w:t xml:space="preserve"> </w:t>
                            </w:r>
                          </w:p>
                          <w:p w14:paraId="72200D5A" w14:textId="77777777" w:rsidR="004F1D9E" w:rsidRPr="00380DFD" w:rsidRDefault="004F1D9E" w:rsidP="00FE5C2F">
                            <w:pPr>
                              <w:pStyle w:val="tekstzboku"/>
                            </w:pPr>
                          </w:p>
                          <w:p w14:paraId="52AD221E" w14:textId="77777777" w:rsidR="004F1D9E" w:rsidRPr="00D616D2" w:rsidRDefault="004F1D9E" w:rsidP="00FE5C2F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90007E3" id="Pole tekstowe 201" o:spid="_x0000_s1033" type="#_x0000_t202" alt="Zdecydowaną obawę utraty pracy lub zaprzestania pro-wadzenia własnej działalności wyraziło 0,5% responden-tów " style="position:absolute;margin-left:412.45pt;margin-top:6.8pt;width:135.85pt;height:77.6pt;z-index:-25153945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TAWQ+wEAANQDAAAOAAAAZHJzL2Uyb0RvYy54bWysU9uO2yAQfa/Uf0C8N3asuEmsOKvtbreq&#10;tL1I234AxjhGBYYCiZ1+fQfszUbtW1U/IPAwZ+acOexuRq3ISTgvwdR0ucgpEYZDK82hpt+/PbzZ&#10;UOIDMy1TYERNz8LTm/3rV7vBVqKAHlQrHEEQ46vB1rQPwVZZ5nkvNPMLsMJgsAOnWcCjO2StYwOi&#10;a5UVef42G8C11gEX3uPf+ylI9wm/6wQPX7rOi0BUTbG3kFaX1iau2X7HqoNjtpd8boP9QxeaSYNF&#10;L1D3LDBydPIvKC25Aw9dWHDQGXSd5CJxQDbL/A82Tz2zInFBcby9yOT/Hyz/fHqyXx0J4zsYcYCJ&#10;hLePwH94YuCuZ+Ygbp2DoResxcLLKFk2WF/NqVFqX/kI0gyfoMUhs2OABDR2TkdVkCdBdBzA+SK6&#10;GAPhseS6KIttSQnH2HZTlkWaSsaq52zrfPggQJO4qanDoSZ0dnr0IXbDqucrsZiBB6lUGqwyZEDQ&#10;sihTwlVEy4C+U1LXdJPHb3JCJPnetCk5MKmmPRZQZmYdiU6Uw9iMRLY1XcfcKEID7RllcDDZDJ8F&#10;bnpwvygZ0GI19T+PzAlK1EeDUm6Xq1X0ZDqsyjUSJ+460lxHmOEIVdNAybS9C8nHE+VblLyTSY2X&#10;TuaW0TpJpNnm0ZvX53Tr5THufwMAAP//AwBQSwMEFAAGAAgAAAAhAGAlH73eAAAACwEAAA8AAABk&#10;cnMvZG93bnJldi54bWxMj8FOwzAQRO9I/IO1lbhRu6VESYhTIRBXqhao1Jsbb5OIeB3FbhP+nu0J&#10;brOap9mZYj25TlxwCK0nDYu5AoFUedtSreHz4+0+BRGiIWs6T6jhBwOsy9ubwuTWj7TFyy7WgkMo&#10;5EZDE2OfSxmqBp0Jc98jsXfygzORz6GWdjAjh7tOLpVKpDMt8YfG9PjSYPW9OzsNX++nw36lNvWr&#10;e+xHPylJLpNa382m5ycQEaf4B8O1PleHkjsd/ZlsEJ2GdLnKGGXjIQFxBVSWsDqyStIUZFnI/xvK&#10;XwAAAP//AwBQSwECLQAUAAYACAAAACEAtoM4kv4AAADhAQAAEwAAAAAAAAAAAAAAAAAAAAAAW0Nv&#10;bnRlbnRfVHlwZXNdLnhtbFBLAQItABQABgAIAAAAIQA4/SH/1gAAAJQBAAALAAAAAAAAAAAAAAAA&#10;AC8BAABfcmVscy8ucmVsc1BLAQItABQABgAIAAAAIQCHTAWQ+wEAANQDAAAOAAAAAAAAAAAAAAAA&#10;AC4CAABkcnMvZTJvRG9jLnhtbFBLAQItABQABgAIAAAAIQBgJR+93gAAAAsBAAAPAAAAAAAAAAAA&#10;AAAAAFUEAABkcnMvZG93bnJldi54bWxQSwUGAAAAAAQABADzAAAAYAUAAAAA&#10;" filled="f" stroked="f">
                <v:textbox>
                  <w:txbxContent>
                    <w:p w14:paraId="317860A3" w14:textId="1F4CC319" w:rsidR="004F1D9E" w:rsidRPr="00380DFD" w:rsidRDefault="004F1D9E" w:rsidP="00FE5C2F">
                      <w:pPr>
                        <w:pStyle w:val="tekstzboku"/>
                      </w:pPr>
                      <w:r w:rsidRPr="00DE5407">
                        <w:t>Zdecydowaną obawę utraty pracy lub zaprzestania prowadzenia</w:t>
                      </w:r>
                      <w:r>
                        <w:t xml:space="preserve"> własnej działalności wyrazi</w:t>
                      </w:r>
                      <w:r w:rsidR="001F425F">
                        <w:t>ło 0,5</w:t>
                      </w:r>
                      <w:r w:rsidRPr="00DE5407">
                        <w:t>% respondentów</w:t>
                      </w:r>
                      <w:r>
                        <w:t xml:space="preserve"> </w:t>
                      </w:r>
                    </w:p>
                    <w:p w14:paraId="72200D5A" w14:textId="77777777" w:rsidR="004F1D9E" w:rsidRPr="00380DFD" w:rsidRDefault="004F1D9E" w:rsidP="00FE5C2F">
                      <w:pPr>
                        <w:pStyle w:val="tekstzboku"/>
                      </w:pPr>
                    </w:p>
                    <w:p w14:paraId="52AD221E" w14:textId="77777777" w:rsidR="004F1D9E" w:rsidRPr="00D616D2" w:rsidRDefault="004F1D9E" w:rsidP="00FE5C2F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>
        <w:t>Obawa utraty pracy lub zaprzestania prowadzenia własnej działalności w związku z obecną sytuacją epidemiologiczną</w:t>
      </w:r>
    </w:p>
    <w:p w14:paraId="2BBC31EC" w14:textId="1DC51152" w:rsidR="00FE5C2F" w:rsidRPr="0047124B" w:rsidRDefault="00FE5C2F" w:rsidP="0047124B">
      <w:pPr>
        <w:spacing w:line="288" w:lineRule="auto"/>
      </w:pPr>
      <w:r w:rsidRPr="0047124B">
        <w:t>Spośród osób pracujących</w:t>
      </w:r>
      <w:r w:rsidR="00D134CC">
        <w:t xml:space="preserve"> (60,3</w:t>
      </w:r>
      <w:r w:rsidRPr="0047124B">
        <w:t xml:space="preserve">% respondentów), zdecydowaną obawę utraty pracy lub zaprzestania prowadzenia własnej działalności odczuwa </w:t>
      </w:r>
      <w:r w:rsidR="00F9280C">
        <w:t>0</w:t>
      </w:r>
      <w:r w:rsidRPr="0047124B">
        <w:t>,</w:t>
      </w:r>
      <w:r w:rsidR="00D134CC">
        <w:t>5</w:t>
      </w:r>
      <w:r w:rsidR="00295ECA" w:rsidRPr="0047124B">
        <w:t>% respondentów.</w:t>
      </w:r>
      <w:r w:rsidRPr="0047124B">
        <w:t xml:space="preserve"> W przypadku wariantów odpowiedzi „możliwe” i „raczej nie” odsetek o</w:t>
      </w:r>
      <w:r w:rsidR="00F9280C">
        <w:t>d</w:t>
      </w:r>
      <w:r w:rsidR="00D134CC">
        <w:t>powiedzi wynosił odpowiednio 4,7</w:t>
      </w:r>
      <w:r w:rsidR="00A85903" w:rsidRPr="0047124B">
        <w:t xml:space="preserve">% oraz </w:t>
      </w:r>
      <w:r w:rsidR="00831EDE">
        <w:t>2</w:t>
      </w:r>
      <w:r w:rsidR="00D134CC">
        <w:t>0,9</w:t>
      </w:r>
      <w:r w:rsidRPr="0047124B">
        <w:t xml:space="preserve">%. </w:t>
      </w:r>
      <w:r w:rsidR="00295ECA" w:rsidRPr="0047124B">
        <w:t>Odsetek osób pracujących, któ</w:t>
      </w:r>
      <w:r w:rsidR="006E0989" w:rsidRPr="0047124B">
        <w:t xml:space="preserve">re nie </w:t>
      </w:r>
      <w:r w:rsidR="004D6DE5" w:rsidRPr="0047124B">
        <w:t>mają</w:t>
      </w:r>
      <w:r w:rsidR="006E0989" w:rsidRPr="0047124B">
        <w:t xml:space="preserve"> obaw</w:t>
      </w:r>
      <w:r w:rsidR="004D6DE5" w:rsidRPr="0047124B">
        <w:t>,</w:t>
      </w:r>
      <w:r w:rsidR="006E0989" w:rsidRPr="0047124B">
        <w:t xml:space="preserve"> wy</w:t>
      </w:r>
      <w:r w:rsidR="00E21D8C" w:rsidRPr="0047124B">
        <w:t>niósł</w:t>
      </w:r>
      <w:r w:rsidR="00295ECA" w:rsidRPr="0047124B">
        <w:t xml:space="preserve"> </w:t>
      </w:r>
      <w:r w:rsidR="00D134CC">
        <w:t>69,8</w:t>
      </w:r>
      <w:r w:rsidR="00295ECA" w:rsidRPr="0047124B">
        <w:t xml:space="preserve">%. </w:t>
      </w:r>
      <w:r w:rsidRPr="0047124B">
        <w:t xml:space="preserve">Niewielka liczba </w:t>
      </w:r>
      <w:r w:rsidR="00535DCE" w:rsidRPr="0047124B">
        <w:t>respondentó</w:t>
      </w:r>
      <w:r w:rsidR="00770AF0" w:rsidRPr="0047124B">
        <w:t>w</w:t>
      </w:r>
      <w:r w:rsidR="00D134CC">
        <w:t xml:space="preserve"> pracujących (4</w:t>
      </w:r>
      <w:r w:rsidRPr="0047124B">
        <w:t>,</w:t>
      </w:r>
      <w:r w:rsidR="00D134CC">
        <w:t>1</w:t>
      </w:r>
      <w:r w:rsidRPr="0047124B">
        <w:t xml:space="preserve">%) nie miała zdania. </w:t>
      </w:r>
    </w:p>
    <w:p w14:paraId="6DD3F223" w14:textId="29D6316E" w:rsidR="00FE5C2F" w:rsidRDefault="00FE5C2F">
      <w:pPr>
        <w:spacing w:before="0" w:after="160" w:line="259" w:lineRule="auto"/>
        <w:rPr>
          <w:b/>
          <w:spacing w:val="-2"/>
          <w:sz w:val="18"/>
        </w:rPr>
      </w:pPr>
      <w:r>
        <w:br w:type="page"/>
      </w:r>
    </w:p>
    <w:p w14:paraId="76FD2CE3" w14:textId="4C5C2275" w:rsidR="00FE5C2F" w:rsidRDefault="00FE5C2F" w:rsidP="00FE5C2F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lastRenderedPageBreak/>
        <w:drawing>
          <wp:anchor distT="0" distB="0" distL="114300" distR="114300" simplePos="0" relativeHeight="251784192" behindDoc="0" locked="0" layoutInCell="1" allowOverlap="1" wp14:anchorId="249BE973" wp14:editId="7046BB41">
            <wp:simplePos x="0" y="0"/>
            <wp:positionH relativeFrom="margin">
              <wp:align>left</wp:align>
            </wp:positionH>
            <wp:positionV relativeFrom="margin">
              <wp:posOffset>850417</wp:posOffset>
            </wp:positionV>
            <wp:extent cx="5122545" cy="1980000"/>
            <wp:effectExtent l="0" t="0" r="1905" b="1270"/>
            <wp:wrapSquare wrapText="bothSides"/>
            <wp:docPr id="20" name="Wykres 20" descr="Obawa przed  utratą pracy lub zaprzestaniem prowadzenia własnej działalności w związku z obecną sytuacją epidemiologiczną (koronawirus COVID-19) – struktura odpowiedzi dla pracujących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0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C15772">
        <w:t xml:space="preserve">Wykres </w:t>
      </w:r>
      <w:r>
        <w:t>2</w:t>
      </w:r>
      <w:r w:rsidRPr="00C15772">
        <w:t>.</w:t>
      </w:r>
      <w:r w:rsidRPr="00C15772">
        <w:rPr>
          <w:shd w:val="clear" w:color="auto" w:fill="FFFFFF"/>
        </w:rPr>
        <w:t xml:space="preserve"> </w:t>
      </w:r>
      <w:r w:rsidRPr="00A170FA">
        <w:rPr>
          <w:shd w:val="clear" w:color="auto" w:fill="FFFFFF"/>
        </w:rPr>
        <w:t>Obawa przed  utratą pracy lub zaprzestaniem prowadzenia własnej działalności w</w:t>
      </w:r>
      <w:r>
        <w:rPr>
          <w:shd w:val="clear" w:color="auto" w:fill="FFFFFF"/>
        </w:rPr>
        <w:t> </w:t>
      </w:r>
      <w:r w:rsidRPr="00A170FA">
        <w:rPr>
          <w:shd w:val="clear" w:color="auto" w:fill="FFFFFF"/>
        </w:rPr>
        <w:t>związku z obecną sytuacją epidemiologiczną</w:t>
      </w:r>
      <w:r>
        <w:rPr>
          <w:shd w:val="clear" w:color="auto" w:fill="FFFFFF"/>
        </w:rPr>
        <w:t xml:space="preserve"> (koronawirus COVID-19) – struktura odpowiedzi dla pracujących (%)</w:t>
      </w:r>
    </w:p>
    <w:p w14:paraId="5D971ACE" w14:textId="4497F89A" w:rsidR="00FE5C2F" w:rsidRDefault="00FE5C2F" w:rsidP="00FE5C2F">
      <w:pPr>
        <w:pStyle w:val="Nagwek1"/>
      </w:pPr>
    </w:p>
    <w:p w14:paraId="38C84742" w14:textId="3F0A0B51" w:rsidR="00FE5C2F" w:rsidRPr="00FE5C2F" w:rsidRDefault="00FE5C2F" w:rsidP="00FE5C2F">
      <w:pPr>
        <w:rPr>
          <w:lang w:eastAsia="pl-PL"/>
        </w:rPr>
      </w:pPr>
    </w:p>
    <w:p w14:paraId="08EC4401" w14:textId="722B5480" w:rsidR="00FE5C2F" w:rsidRPr="00396FC5" w:rsidRDefault="00FE5C2F" w:rsidP="0047124B">
      <w:pPr>
        <w:pStyle w:val="Nagwek1"/>
        <w:spacing w:before="480" w:line="240" w:lineRule="exact"/>
      </w:pPr>
      <w:r w:rsidRPr="0047124B">
        <w:rPr>
          <w:noProof/>
        </w:rPr>
        <mc:AlternateContent>
          <mc:Choice Requires="wps">
            <w:drawing>
              <wp:anchor distT="45720" distB="45720" distL="114300" distR="114300" simplePos="0" relativeHeight="251778048" behindDoc="1" locked="0" layoutInCell="1" allowOverlap="1" wp14:anchorId="1BCA5AA5" wp14:editId="4D6821B5">
                <wp:simplePos x="0" y="0"/>
                <wp:positionH relativeFrom="column">
                  <wp:posOffset>5228590</wp:posOffset>
                </wp:positionH>
                <wp:positionV relativeFrom="paragraph">
                  <wp:posOffset>86360</wp:posOffset>
                </wp:positionV>
                <wp:extent cx="1725295" cy="985520"/>
                <wp:effectExtent l="0" t="0" r="0" b="5080"/>
                <wp:wrapTight wrapText="bothSides">
                  <wp:wrapPolygon edited="0">
                    <wp:start x="715" y="0"/>
                    <wp:lineTo x="715" y="21294"/>
                    <wp:lineTo x="20749" y="21294"/>
                    <wp:lineTo x="20749" y="0"/>
                    <wp:lineTo x="715" y="0"/>
                  </wp:wrapPolygon>
                </wp:wrapTight>
                <wp:docPr id="7" name="Pole tekstowe 7" descr="Dla 6,5% respondentów obecna sytuacja epidemiolo-giczna stanowi duże zagrożenie dla zdrowia populacji Polski jako całości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9855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5702AC71" w14:textId="1C952901" w:rsidR="004F1D9E" w:rsidRPr="00380DFD" w:rsidRDefault="00270538" w:rsidP="00FE5C2F">
                            <w:pPr>
                              <w:pStyle w:val="tekstzboku"/>
                            </w:pPr>
                            <w:r>
                              <w:t>Dla 6,5</w:t>
                            </w:r>
                            <w:r w:rsidR="004F1D9E" w:rsidRPr="007A2FDB">
                              <w:t xml:space="preserve">% respondentów obecna </w:t>
                            </w:r>
                            <w:r w:rsidR="004F1D9E">
                              <w:t>sytuacja</w:t>
                            </w:r>
                            <w:r w:rsidR="004F1D9E" w:rsidRPr="007A2FDB">
                              <w:t xml:space="preserve"> epidemiologiczna stanowi duże zagrożenie dla zdrowia populacji </w:t>
                            </w:r>
                            <w:r w:rsidR="004F1D9E">
                              <w:t xml:space="preserve">Polski </w:t>
                            </w:r>
                            <w:r w:rsidR="004F1D9E" w:rsidRPr="007A2FDB">
                              <w:t>jako całości</w:t>
                            </w:r>
                          </w:p>
                          <w:p w14:paraId="1C9E5933" w14:textId="77777777" w:rsidR="004F1D9E" w:rsidRPr="00380DFD" w:rsidRDefault="004F1D9E" w:rsidP="00FE5C2F">
                            <w:pPr>
                              <w:pStyle w:val="tekstzboku"/>
                            </w:pPr>
                          </w:p>
                          <w:p w14:paraId="01D0AD75" w14:textId="77777777" w:rsidR="004F1D9E" w:rsidRPr="00D616D2" w:rsidRDefault="004F1D9E" w:rsidP="00FE5C2F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BCA5AA5" id="Pole tekstowe 7" o:spid="_x0000_s1034" type="#_x0000_t202" alt="Dla 6,5% respondentów obecna sytuacja epidemiolo-giczna stanowi duże zagrożenie dla zdrowia populacji Polski jako całości" style="position:absolute;margin-left:411.7pt;margin-top:6.8pt;width:135.85pt;height:77.6pt;z-index:-25153843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u5i7g+wEAANQDAAAOAAAAZHJzL2Uyb0RvYy54bWysU8tu2zAQvBfoPxC817IFq4kFy0GaNEWB&#10;9AGk/YA1RVlESS5L0pbcr++SchyjvRXVgSC13Nmd2eH6ZjSaHaQPCm3DF7M5Z9IKbJXdNfz7t4c3&#10;15yFCLYFjVY2/CgDv9m8frUeXC1L7FG30jMCsaEeXMP7GF1dFEH00kCYoZOWgh16A5GOfle0HgZC&#10;N7oo5/O3xYC+dR6FDIH+3k9Bvsn4XSdF/NJ1QUamG069xbz6vG7TWmzWUO88uF6JUxvwD10YUJaK&#10;nqHuIQLbe/UXlFHCY8AuzgSaArtOCZk5EJvF/A82Tz04mbmQOMGdZQr/D1Z8Pjy5r57F8R2ONMBM&#10;IrhHFD8Cs3jXg93JW+9x6CW0VHiRJCsGF+pTapI61CGBbIdP2NKQYR8xA42dN0kV4skInQZwPIsu&#10;x8hEKnlVVuWq4kxQbHVdVWWeSgH1c7bzIX6QaFjaNNzTUDM6HB5DTN1A/XwlFbP4oLTOg9WWDQRa&#10;lVVOuIgYFcl3WpmGX8/TNzkhkXxv25wcQelpTwW0PbFORCfKcdyOTLUEkHKTCFtsjySDx8lm9Cxo&#10;06P/xdlAFmt4+LkHLznTHy1JuVosl8mT+bCsrog485eR7WUErCCohkfOpu1dzD6eKN+S5J3Karx0&#10;cmqZrJNFOtk8efPynG+9PMbNbwAAAP//AwBQSwMEFAAGAAgAAAAhAKGoMMrfAAAACwEAAA8AAABk&#10;cnMvZG93bnJldi54bWxMj01PwzAMhu9I+w+RkbixZF9VV5pOE4griG0gccsar61onKrJ1vLv8U7s&#10;Zut99PpxvhldKy7Yh8aThtlUgUAqvW2o0nDYvz6mIEI0ZE3rCTX8YoBNMbnLTWb9QB942cVKcAmF&#10;zGioY+wyKUNZozNh6jskzk6+dyby2lfS9mbgctfKuVKJdKYhvlCbDp9rLH92Z6fh8+30/bVU79WL&#10;W3WDH5Ukt5ZaP9yP2ycQEcf4D8NVn9WhYKejP5MNotWQzhdLRjlYJCCugFqvZiCOPCVpCrLI5e0P&#10;xR8AAAD//wMAUEsBAi0AFAAGAAgAAAAhALaDOJL+AAAA4QEAABMAAAAAAAAAAAAAAAAAAAAAAFtD&#10;b250ZW50X1R5cGVzXS54bWxQSwECLQAUAAYACAAAACEAOP0h/9YAAACUAQAACwAAAAAAAAAAAAAA&#10;AAAvAQAAX3JlbHMvLnJlbHNQSwECLQAUAAYACAAAACEA7uYu4PsBAADUAwAADgAAAAAAAAAAAAAA&#10;AAAuAgAAZHJzL2Uyb0RvYy54bWxQSwECLQAUAAYACAAAACEAoagwyt8AAAALAQAADwAAAAAAAAAA&#10;AAAAAABVBAAAZHJzL2Rvd25yZXYueG1sUEsFBgAAAAAEAAQA8wAAAGEFAAAAAA==&#10;" filled="f" stroked="f">
                <v:textbox>
                  <w:txbxContent>
                    <w:p w14:paraId="5702AC71" w14:textId="1C952901" w:rsidR="004F1D9E" w:rsidRPr="00380DFD" w:rsidRDefault="00270538" w:rsidP="00FE5C2F">
                      <w:pPr>
                        <w:pStyle w:val="tekstzboku"/>
                      </w:pPr>
                      <w:r>
                        <w:t>Dla 6,5</w:t>
                      </w:r>
                      <w:r w:rsidR="004F1D9E" w:rsidRPr="007A2FDB">
                        <w:t xml:space="preserve">% respondentów obecna </w:t>
                      </w:r>
                      <w:r w:rsidR="004F1D9E">
                        <w:t>sytuacja</w:t>
                      </w:r>
                      <w:r w:rsidR="004F1D9E" w:rsidRPr="007A2FDB">
                        <w:t xml:space="preserve"> epidemiologiczna stanowi duże zagrożenie dla zdrowia populacji </w:t>
                      </w:r>
                      <w:r w:rsidR="004F1D9E">
                        <w:t xml:space="preserve">Polski </w:t>
                      </w:r>
                      <w:r w:rsidR="004F1D9E" w:rsidRPr="007A2FDB">
                        <w:t>jako całości</w:t>
                      </w:r>
                    </w:p>
                    <w:p w14:paraId="1C9E5933" w14:textId="77777777" w:rsidR="004F1D9E" w:rsidRPr="00380DFD" w:rsidRDefault="004F1D9E" w:rsidP="00FE5C2F">
                      <w:pPr>
                        <w:pStyle w:val="tekstzboku"/>
                      </w:pPr>
                    </w:p>
                    <w:p w14:paraId="01D0AD75" w14:textId="77777777" w:rsidR="004F1D9E" w:rsidRPr="00D616D2" w:rsidRDefault="004F1D9E" w:rsidP="00FE5C2F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>
        <w:t>Jakim zagrożeniem jest obecna sytuacja epidemiologiczna dla zdrowia populacji Polski jako całości</w:t>
      </w:r>
    </w:p>
    <w:p w14:paraId="6AF994CE" w14:textId="12C2812C" w:rsidR="00FE5C2F" w:rsidRPr="0047124B" w:rsidRDefault="0001263F" w:rsidP="0047124B">
      <w:pPr>
        <w:spacing w:line="288" w:lineRule="auto"/>
      </w:pPr>
      <w:r w:rsidRPr="0047124B">
        <w:t xml:space="preserve">Dla </w:t>
      </w:r>
      <w:r w:rsidR="00270538">
        <w:t>6</w:t>
      </w:r>
      <w:r w:rsidR="00AF0C4B" w:rsidRPr="0047124B">
        <w:t>,</w:t>
      </w:r>
      <w:r w:rsidR="00270538">
        <w:t>5</w:t>
      </w:r>
      <w:r w:rsidR="004825BA">
        <w:t>%</w:t>
      </w:r>
      <w:r w:rsidR="004A2ED0" w:rsidRPr="0047124B">
        <w:t xml:space="preserve"> respondentów obecna sytuacja</w:t>
      </w:r>
      <w:r w:rsidR="00FE5C2F" w:rsidRPr="0047124B">
        <w:t xml:space="preserve"> epidemiologiczna stanowi duże zagrożenie dla zdrowia populacji</w:t>
      </w:r>
      <w:r w:rsidR="002459B6" w:rsidRPr="0047124B">
        <w:t xml:space="preserve"> Polski</w:t>
      </w:r>
      <w:r w:rsidR="00FE5C2F" w:rsidRPr="0047124B">
        <w:t xml:space="preserve"> jako całości. </w:t>
      </w:r>
      <w:r w:rsidR="00684619" w:rsidRPr="0047124B">
        <w:t xml:space="preserve">Przeciętne zagrożenie </w:t>
      </w:r>
      <w:r w:rsidR="00270538">
        <w:t>odczuwa 28</w:t>
      </w:r>
      <w:r w:rsidR="00E02697" w:rsidRPr="0047124B">
        <w:t>,</w:t>
      </w:r>
      <w:r w:rsidR="00270538">
        <w:t>2</w:t>
      </w:r>
      <w:r w:rsidR="00FE5C2F" w:rsidRPr="0047124B">
        <w:t>% odpowiadających na pytania.</w:t>
      </w:r>
      <w:r w:rsidR="00680EEC" w:rsidRPr="0047124B">
        <w:t xml:space="preserve"> Małe zagrożeni</w:t>
      </w:r>
      <w:r w:rsidR="001768B7" w:rsidRPr="0047124B">
        <w:t>e d</w:t>
      </w:r>
      <w:r w:rsidR="00BF5754" w:rsidRPr="0047124B">
        <w:t>eklaruje</w:t>
      </w:r>
      <w:r w:rsidR="001A2804" w:rsidRPr="0047124B">
        <w:t xml:space="preserve"> </w:t>
      </w:r>
      <w:r w:rsidR="00270538">
        <w:t>47,1</w:t>
      </w:r>
      <w:r w:rsidR="00FE5C2F" w:rsidRPr="0047124B">
        <w:t>%, zaś brak z</w:t>
      </w:r>
      <w:r w:rsidR="00244C33" w:rsidRPr="0047124B">
        <w:t xml:space="preserve">agrożenia stwierdziło </w:t>
      </w:r>
      <w:r w:rsidR="00871A84">
        <w:t>1</w:t>
      </w:r>
      <w:r w:rsidR="00270538">
        <w:t>8,2</w:t>
      </w:r>
      <w:r w:rsidR="00FE5C2F" w:rsidRPr="0047124B">
        <w:t>% respondentów.</w:t>
      </w:r>
    </w:p>
    <w:p w14:paraId="03CE96C1" w14:textId="31444774" w:rsidR="00FE5C2F" w:rsidRDefault="00FE5C2F" w:rsidP="00FE5C2F">
      <w:pPr>
        <w:pStyle w:val="tytuwykresu"/>
        <w:ind w:left="851" w:hanging="851"/>
      </w:pPr>
    </w:p>
    <w:p w14:paraId="12CDFB88" w14:textId="653E3060" w:rsidR="00FE5C2F" w:rsidRDefault="00FE5C2F" w:rsidP="00FE5C2F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drawing>
          <wp:anchor distT="0" distB="0" distL="114300" distR="114300" simplePos="0" relativeHeight="251772928" behindDoc="0" locked="0" layoutInCell="1" allowOverlap="1" wp14:anchorId="61DA21AE" wp14:editId="0CBA01DB">
            <wp:simplePos x="0" y="0"/>
            <wp:positionH relativeFrom="margin">
              <wp:align>left</wp:align>
            </wp:positionH>
            <wp:positionV relativeFrom="margin">
              <wp:posOffset>5177155</wp:posOffset>
            </wp:positionV>
            <wp:extent cx="5122545" cy="1980000"/>
            <wp:effectExtent l="0" t="0" r="1905" b="1270"/>
            <wp:wrapSquare wrapText="bothSides"/>
            <wp:docPr id="212" name="Wykres 212" descr="Jakie zagrożenie stanowi obecna sytuacja epidemiologiczna (koronawirus COVID-19) dla zdrowia populacji Polski jako całości – struktura odpowiedzi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1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C15772">
        <w:t xml:space="preserve">Wykres </w:t>
      </w:r>
      <w:r>
        <w:t>3</w:t>
      </w:r>
      <w:r w:rsidRPr="00C15772">
        <w:t>.</w:t>
      </w:r>
      <w:r w:rsidRPr="00C15772">
        <w:rPr>
          <w:shd w:val="clear" w:color="auto" w:fill="FFFFFF"/>
        </w:rPr>
        <w:t xml:space="preserve"> </w:t>
      </w:r>
      <w:r w:rsidRPr="006736C7">
        <w:rPr>
          <w:shd w:val="clear" w:color="auto" w:fill="FFFFFF"/>
        </w:rPr>
        <w:t>Jakie zagrożenie stanowi obecna sytuacja epidemiologiczna</w:t>
      </w:r>
      <w:r>
        <w:rPr>
          <w:shd w:val="clear" w:color="auto" w:fill="FFFFFF"/>
        </w:rPr>
        <w:t xml:space="preserve"> (koronawirus COVID-19) </w:t>
      </w:r>
      <w:r w:rsidRPr="006736C7">
        <w:rPr>
          <w:shd w:val="clear" w:color="auto" w:fill="FFFFFF"/>
        </w:rPr>
        <w:t>dla zdrowia populacji Polski jako całości</w:t>
      </w:r>
      <w:r>
        <w:rPr>
          <w:shd w:val="clear" w:color="auto" w:fill="FFFFFF"/>
        </w:rPr>
        <w:t xml:space="preserve"> – struktura odpowiedzi (%)</w:t>
      </w:r>
    </w:p>
    <w:p w14:paraId="7D3BBA30" w14:textId="77777777" w:rsidR="00FE5C2F" w:rsidRDefault="00FE5C2F" w:rsidP="00FE5C2F">
      <w:pPr>
        <w:pStyle w:val="Nagwek1"/>
      </w:pPr>
    </w:p>
    <w:p w14:paraId="7762B075" w14:textId="49138197" w:rsidR="00FE5C2F" w:rsidRDefault="00FE5C2F" w:rsidP="00FE5C2F">
      <w:pPr>
        <w:pStyle w:val="Nagwek1"/>
      </w:pPr>
    </w:p>
    <w:p w14:paraId="03374370" w14:textId="0C5F621D" w:rsidR="00FE5C2F" w:rsidRPr="00396FC5" w:rsidRDefault="00233319" w:rsidP="0047124B">
      <w:pPr>
        <w:pStyle w:val="Nagwek1"/>
        <w:spacing w:before="480" w:line="240" w:lineRule="exact"/>
      </w:pPr>
      <w:r w:rsidRPr="0047124B">
        <w:rPr>
          <w:noProof/>
        </w:rPr>
        <mc:AlternateContent>
          <mc:Choice Requires="wps">
            <w:drawing>
              <wp:anchor distT="45720" distB="45720" distL="114300" distR="114300" simplePos="0" relativeHeight="251779072" behindDoc="1" locked="0" layoutInCell="1" allowOverlap="1" wp14:anchorId="3F746A34" wp14:editId="2B2EDCC8">
                <wp:simplePos x="0" y="0"/>
                <wp:positionH relativeFrom="column">
                  <wp:posOffset>5229225</wp:posOffset>
                </wp:positionH>
                <wp:positionV relativeFrom="paragraph">
                  <wp:posOffset>82136</wp:posOffset>
                </wp:positionV>
                <wp:extent cx="1725295" cy="985520"/>
                <wp:effectExtent l="0" t="0" r="0" b="5080"/>
                <wp:wrapTight wrapText="bothSides">
                  <wp:wrapPolygon edited="0">
                    <wp:start x="715" y="0"/>
                    <wp:lineTo x="715" y="21294"/>
                    <wp:lineTo x="20749" y="21294"/>
                    <wp:lineTo x="20749" y="0"/>
                    <wp:lineTo x="715" y="0"/>
                  </wp:wrapPolygon>
                </wp:wrapTight>
                <wp:docPr id="202" name="Pole tekstowe 202" descr="Dla 6,0% respondentów obecna sytuacja epidemiolo-giczna stanowi duże zagrożenie dla ich osobistego zdro-wia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9855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3D9B1042" w14:textId="1CE35C49" w:rsidR="004F1D9E" w:rsidRPr="00380DFD" w:rsidRDefault="00A11F27" w:rsidP="00FE5C2F">
                            <w:pPr>
                              <w:pStyle w:val="tekstzboku"/>
                            </w:pPr>
                            <w:r>
                              <w:t>Dla 6,0</w:t>
                            </w:r>
                            <w:r w:rsidR="004F1D9E" w:rsidRPr="001D30FF">
                              <w:t>% respondentów obecna sytuacj</w:t>
                            </w:r>
                            <w:r w:rsidR="004F1D9E">
                              <w:t>a</w:t>
                            </w:r>
                            <w:r w:rsidR="004F1D9E" w:rsidRPr="001D30FF">
                              <w:t xml:space="preserve"> epidemiologiczna stanowi duże zagrożenie dla ich osobistego zdrowia</w:t>
                            </w:r>
                          </w:p>
                          <w:p w14:paraId="00CB9B02" w14:textId="77777777" w:rsidR="004F1D9E" w:rsidRPr="00380DFD" w:rsidRDefault="004F1D9E" w:rsidP="00FE5C2F">
                            <w:pPr>
                              <w:pStyle w:val="tekstzboku"/>
                            </w:pPr>
                          </w:p>
                          <w:p w14:paraId="1E065CD7" w14:textId="77777777" w:rsidR="004F1D9E" w:rsidRPr="00D616D2" w:rsidRDefault="004F1D9E" w:rsidP="00FE5C2F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3F746A34" id="Pole tekstowe 202" o:spid="_x0000_s1035" type="#_x0000_t202" alt="Dla 6,0% respondentów obecna sytuacja epidemiolo-giczna stanowi duże zagrożenie dla ich osobistego zdro-wia" style="position:absolute;margin-left:411.75pt;margin-top:6.45pt;width:135.85pt;height:77.6pt;z-index:-25153740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8UUAW+wEAANQDAAAOAAAAZHJzL2Uyb0RvYy54bWysU8tu2zAQvBfoPxC817IFq4kFy0GaNEWB&#10;9AGk/YA1RVlESS5L0pbcr++SchyjvRXVgSC13Nmd2eH6ZjSaHaQPCm3DF7M5Z9IKbJXdNfz7t4c3&#10;15yFCLYFjVY2/CgDv9m8frUeXC1L7FG30jMCsaEeXMP7GF1dFEH00kCYoZOWgh16A5GOfle0HgZC&#10;N7oo5/O3xYC+dR6FDIH+3k9Bvsn4XSdF/NJ1QUamG069xbz6vG7TWmzWUO88uF6JUxvwD10YUJaK&#10;nqHuIQLbe/UXlFHCY8AuzgSaArtOCZk5EJvF/A82Tz04mbmQOMGdZQr/D1Z8Pjy5r57F8R2ONMBM&#10;IrhHFD8Cs3jXg93JW+9x6CW0VHiRJCsGF+pTapI61CGBbIdP2NKQYR8xA42dN0kV4skInQZwPIsu&#10;x8hEKnlVVuWq4kxQbHVdVWWeSgH1c7bzIX6QaFjaNNzTUDM6HB5DTN1A/XwlFbP4oLTOg9WWDQRa&#10;lVVOuIgYFcl3WpmGX8/TNzkhkXxv25wcQelpTwW0PbFORCfKcdyOTLWEn3KTCFtsjySDx8lm9Cxo&#10;06P/xdlAFmt4+LkHLznTHy1JuVosl8mT+bCsrog485eR7WUErCCohkfOpu1dzD6eKN+S5J3Karx0&#10;cmqZrJNFOtk8efPynG+9PMbNbwAAAP//AwBQSwMEFAAGAAgAAAAhANul1IbfAAAACwEAAA8AAABk&#10;cnMvZG93bnJldi54bWxMj01PwzAMhu9I/IfISNxYskKntms6IRBXEOND2i1rvLaicaomW8u/xzux&#10;m6330evH5WZ2vTjhGDpPGpYLBQKp9rajRsPnx8tdBiJEQ9b0nlDDLwbYVNdXpSmsn+gdT9vYCC6h&#10;UBgNbYxDIWWoW3QmLPyAxNnBj85EXsdG2tFMXO56mSi1ks50xBdaM+BTi/XP9ug0fL0edt8P6q15&#10;dukw+VlJcrnU+vZmflyDiDjHfxjO+qwOFTvt/ZFsEL2GLLlPGeUgyUGcAZWnCYg9T6tsCbIq5eUP&#10;1R8AAAD//wMAUEsBAi0AFAAGAAgAAAAhALaDOJL+AAAA4QEAABMAAAAAAAAAAAAAAAAAAAAAAFtD&#10;b250ZW50X1R5cGVzXS54bWxQSwECLQAUAAYACAAAACEAOP0h/9YAAACUAQAACwAAAAAAAAAAAAAA&#10;AAAvAQAAX3JlbHMvLnJlbHNQSwECLQAUAAYACAAAACEAPFFAFvsBAADUAwAADgAAAAAAAAAAAAAA&#10;AAAuAgAAZHJzL2Uyb0RvYy54bWxQSwECLQAUAAYACAAAACEA26XUht8AAAALAQAADwAAAAAAAAAA&#10;AAAAAABVBAAAZHJzL2Rvd25yZXYueG1sUEsFBgAAAAAEAAQA8wAAAGEFAAAAAA==&#10;" filled="f" stroked="f">
                <v:textbox>
                  <w:txbxContent>
                    <w:p w14:paraId="3D9B1042" w14:textId="1CE35C49" w:rsidR="004F1D9E" w:rsidRPr="00380DFD" w:rsidRDefault="00A11F27" w:rsidP="00FE5C2F">
                      <w:pPr>
                        <w:pStyle w:val="tekstzboku"/>
                      </w:pPr>
                      <w:r>
                        <w:t>Dla 6,0</w:t>
                      </w:r>
                      <w:r w:rsidR="004F1D9E" w:rsidRPr="001D30FF">
                        <w:t>% respondentów obecna sytuacj</w:t>
                      </w:r>
                      <w:r w:rsidR="004F1D9E">
                        <w:t>a</w:t>
                      </w:r>
                      <w:r w:rsidR="004F1D9E" w:rsidRPr="001D30FF">
                        <w:t xml:space="preserve"> epidemiologiczna stanowi duże zagrożenie dla ich osobistego zdrowia</w:t>
                      </w:r>
                    </w:p>
                    <w:p w14:paraId="00CB9B02" w14:textId="77777777" w:rsidR="004F1D9E" w:rsidRPr="00380DFD" w:rsidRDefault="004F1D9E" w:rsidP="00FE5C2F">
                      <w:pPr>
                        <w:pStyle w:val="tekstzboku"/>
                      </w:pPr>
                    </w:p>
                    <w:p w14:paraId="1E065CD7" w14:textId="77777777" w:rsidR="004F1D9E" w:rsidRPr="00D616D2" w:rsidRDefault="004F1D9E" w:rsidP="00FE5C2F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 w:rsidR="00FE5C2F">
        <w:t>Jakim zagrożeniem jest obecna sytuacja epidemiologiczna dla osobistego zdrowia</w:t>
      </w:r>
    </w:p>
    <w:p w14:paraId="7A22C78C" w14:textId="031EA351" w:rsidR="00FE5C2F" w:rsidRPr="0047124B" w:rsidRDefault="00A11F27" w:rsidP="0047124B">
      <w:pPr>
        <w:spacing w:line="288" w:lineRule="auto"/>
      </w:pPr>
      <w:r>
        <w:t>Dla 6,0</w:t>
      </w:r>
      <w:r w:rsidR="00FE5C2F" w:rsidRPr="0047124B">
        <w:t>% respondentów obecna sytuacj</w:t>
      </w:r>
      <w:r w:rsidR="004A2ED0" w:rsidRPr="0047124B">
        <w:t>a</w:t>
      </w:r>
      <w:r w:rsidR="00FE5C2F" w:rsidRPr="0047124B">
        <w:t xml:space="preserve"> epidemiologiczna stanowi duże zagrożeni</w:t>
      </w:r>
      <w:r w:rsidR="00C042F8" w:rsidRPr="0047124B">
        <w:t>e</w:t>
      </w:r>
      <w:r w:rsidR="000C627B" w:rsidRPr="0047124B">
        <w:t xml:space="preserve"> dla ich osobistego zdrowia</w:t>
      </w:r>
      <w:r>
        <w:t>. 24</w:t>
      </w:r>
      <w:r w:rsidR="00FE5C2F" w:rsidRPr="0047124B">
        <w:t>,</w:t>
      </w:r>
      <w:r>
        <w:t>7</w:t>
      </w:r>
      <w:r w:rsidR="00FE5C2F" w:rsidRPr="0047124B">
        <w:t xml:space="preserve">% odpowiadających na pytania odczuwa przeciętne zagrożenie. Małe zagrożenie deklaruje </w:t>
      </w:r>
      <w:r>
        <w:t>48</w:t>
      </w:r>
      <w:r w:rsidR="00391152" w:rsidRPr="0047124B">
        <w:t>,</w:t>
      </w:r>
      <w:r>
        <w:t>6</w:t>
      </w:r>
      <w:r w:rsidR="00FE5C2F" w:rsidRPr="0047124B">
        <w:t xml:space="preserve">%, natomiast brak zagrożenia stwierdziło </w:t>
      </w:r>
      <w:r>
        <w:t>20</w:t>
      </w:r>
      <w:r w:rsidR="003B169B">
        <w:t>,7</w:t>
      </w:r>
      <w:r w:rsidR="00FE5C2F" w:rsidRPr="0047124B">
        <w:t>% respondentów.</w:t>
      </w:r>
    </w:p>
    <w:p w14:paraId="234E37FB" w14:textId="20185D6F" w:rsidR="00FE5C2F" w:rsidRDefault="00FE5C2F">
      <w:pPr>
        <w:spacing w:before="0" w:after="160" w:line="259" w:lineRule="auto"/>
      </w:pPr>
      <w:r>
        <w:br w:type="page"/>
      </w:r>
    </w:p>
    <w:p w14:paraId="61C53893" w14:textId="5F119C06" w:rsidR="00FE5C2F" w:rsidRDefault="00FE5C2F" w:rsidP="00FE5C2F">
      <w:pPr>
        <w:tabs>
          <w:tab w:val="left" w:pos="3218"/>
        </w:tabs>
      </w:pPr>
    </w:p>
    <w:p w14:paraId="0AC654CE" w14:textId="419B8CC3" w:rsidR="00FE5C2F" w:rsidRDefault="00FE5C2F" w:rsidP="00FE5C2F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drawing>
          <wp:anchor distT="0" distB="0" distL="114300" distR="114300" simplePos="0" relativeHeight="251773952" behindDoc="0" locked="0" layoutInCell="1" allowOverlap="1" wp14:anchorId="1788E863" wp14:editId="616E49CC">
            <wp:simplePos x="0" y="0"/>
            <wp:positionH relativeFrom="margin">
              <wp:align>left</wp:align>
            </wp:positionH>
            <wp:positionV relativeFrom="page">
              <wp:posOffset>1320266</wp:posOffset>
            </wp:positionV>
            <wp:extent cx="5122545" cy="1980000"/>
            <wp:effectExtent l="0" t="0" r="1905" b="1270"/>
            <wp:wrapSquare wrapText="bothSides"/>
            <wp:docPr id="19" name="Wykres 19" descr="Jakie zagrożenie stanowi obecna sytuacja epidemiologiczna (koronawirus COVID-19) dla osobistego zdrowia – struktura odpowiedzi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2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C15772">
        <w:t xml:space="preserve">Wykres </w:t>
      </w:r>
      <w:r>
        <w:t>4</w:t>
      </w:r>
      <w:r w:rsidRPr="00C15772">
        <w:t>.</w:t>
      </w:r>
      <w:r w:rsidRPr="00C15772">
        <w:rPr>
          <w:shd w:val="clear" w:color="auto" w:fill="FFFFFF"/>
        </w:rPr>
        <w:t xml:space="preserve"> </w:t>
      </w:r>
      <w:r w:rsidRPr="006736C7">
        <w:rPr>
          <w:shd w:val="clear" w:color="auto" w:fill="FFFFFF"/>
        </w:rPr>
        <w:t>Jakie zagrożenie stanowi obecna sytuacja epidemiologiczna</w:t>
      </w:r>
      <w:r>
        <w:rPr>
          <w:shd w:val="clear" w:color="auto" w:fill="FFFFFF"/>
        </w:rPr>
        <w:t xml:space="preserve"> (koronawirus COVID-19) </w:t>
      </w:r>
      <w:r w:rsidRPr="006736C7">
        <w:rPr>
          <w:shd w:val="clear" w:color="auto" w:fill="FFFFFF"/>
        </w:rPr>
        <w:t>dla osobistego zdrowia</w:t>
      </w:r>
      <w:r w:rsidRPr="00D24571">
        <w:rPr>
          <w:b w:val="0"/>
          <w:sz w:val="14"/>
          <w:szCs w:val="14"/>
        </w:rPr>
        <w:t xml:space="preserve"> </w:t>
      </w:r>
      <w:r>
        <w:rPr>
          <w:shd w:val="clear" w:color="auto" w:fill="FFFFFF"/>
        </w:rPr>
        <w:t>– struktura odpowiedzi (%)</w:t>
      </w:r>
    </w:p>
    <w:p w14:paraId="5B532DFB" w14:textId="77777777" w:rsidR="00FE5C2F" w:rsidRDefault="00FE5C2F" w:rsidP="00FE5C2F">
      <w:pPr>
        <w:pStyle w:val="Nagwek1"/>
      </w:pPr>
    </w:p>
    <w:p w14:paraId="2117E3E1" w14:textId="4DCD9E23" w:rsidR="00FE5C2F" w:rsidRDefault="00FE5C2F" w:rsidP="00FE5C2F">
      <w:pPr>
        <w:pStyle w:val="Nagwek1"/>
      </w:pPr>
    </w:p>
    <w:p w14:paraId="75B01449" w14:textId="4C2D54C5" w:rsidR="00FE5C2F" w:rsidRPr="00396FC5" w:rsidRDefault="00FE5C2F" w:rsidP="0047124B">
      <w:pPr>
        <w:pStyle w:val="Nagwek1"/>
        <w:spacing w:before="480" w:line="240" w:lineRule="exact"/>
      </w:pPr>
      <w:r w:rsidRPr="0047124B">
        <w:rPr>
          <w:noProof/>
        </w:rPr>
        <mc:AlternateContent>
          <mc:Choice Requires="wps">
            <w:drawing>
              <wp:anchor distT="45720" distB="45720" distL="114300" distR="114300" simplePos="0" relativeHeight="251780096" behindDoc="1" locked="0" layoutInCell="1" allowOverlap="1" wp14:anchorId="33C1451E" wp14:editId="4FDCB80B">
                <wp:simplePos x="0" y="0"/>
                <wp:positionH relativeFrom="column">
                  <wp:posOffset>5244465</wp:posOffset>
                </wp:positionH>
                <wp:positionV relativeFrom="paragraph">
                  <wp:posOffset>3175</wp:posOffset>
                </wp:positionV>
                <wp:extent cx="1725295" cy="985520"/>
                <wp:effectExtent l="0" t="0" r="0" b="5080"/>
                <wp:wrapTight wrapText="bothSides">
                  <wp:wrapPolygon edited="0">
                    <wp:start x="715" y="0"/>
                    <wp:lineTo x="715" y="21294"/>
                    <wp:lineTo x="20749" y="21294"/>
                    <wp:lineTo x="20749" y="0"/>
                    <wp:lineTo x="715" y="0"/>
                  </wp:wrapPolygon>
                </wp:wrapTight>
                <wp:docPr id="203" name="Pole tekstowe 203" descr="Dla 12,1% respondentów obecna sytuacja epidemiolo-giczna stanowi duże zagrożenie dla gospodarki w Polsce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9855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5247806" w14:textId="6DCC434E" w:rsidR="004F1D9E" w:rsidRPr="00380DFD" w:rsidRDefault="00846C7A" w:rsidP="00FE5C2F">
                            <w:pPr>
                              <w:pStyle w:val="tekstzboku"/>
                            </w:pPr>
                            <w:r>
                              <w:t>Dla 12,1</w:t>
                            </w:r>
                            <w:r w:rsidR="004F1D9E">
                              <w:t>% respondentów obecna sytuacja</w:t>
                            </w:r>
                            <w:r w:rsidR="004F1D9E" w:rsidRPr="00097F40">
                              <w:t xml:space="preserve"> epidemiologiczna stanowi duże zagrożenie dla gospodarki w Polsce</w:t>
                            </w:r>
                          </w:p>
                          <w:p w14:paraId="131D744F" w14:textId="77777777" w:rsidR="004F1D9E" w:rsidRPr="00D616D2" w:rsidRDefault="004F1D9E" w:rsidP="00FE5C2F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33C1451E" id="Pole tekstowe 203" o:spid="_x0000_s1036" type="#_x0000_t202" alt="Dla 12,1% respondentów obecna sytuacja epidemiolo-giczna stanowi duże zagrożenie dla gospodarki w Polsce" style="position:absolute;margin-left:412.95pt;margin-top:.25pt;width:135.85pt;height:77.6pt;z-index:-25153638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hvzT+wEAANUDAAAOAAAAZHJzL2Uyb0RvYy54bWysU8tu2zAQvBfoPxC817IFq4kFy0GaNEWB&#10;9AGk/YA1RVlESS5L0pbcr++SchyjvRXVgSC13Nmd2eH6ZjSaHaQPCm3DF7M5Z9IKbJXdNfz7t4c3&#10;15yFCLYFjVY2/CgDv9m8frUeXC1L7FG30jMCsaEeXMP7GF1dFEH00kCYoZOWgh16A5GOfle0HgZC&#10;N7oo5/O3xYC+dR6FDIH+3k9Bvsn4XSdF/NJ1QUamG069xbz6vG7TWmzWUO88uF6JUxvwD10YUJaK&#10;nqHuIQLbe/UXlFHCY8AuzgSaArtOCZk5EJvF/A82Tz04mbmQOMGdZQr/D1Z8Pjy5r57F8R2ONMBM&#10;IrhHFD8Cs3jXg93JW+9x6CW0VHiRJCsGF+pTapI61CGBbIdP2NKQYR8xA42dN0kV4skInQZwPIsu&#10;x8hEKnlVVuWq4kxQbHVdVWWeSgH1c7bzIX6QaFjaNNzTUDM6HB5DTN1A/XwlFbP4oLTOg9WWDQRa&#10;lVVOuIgYFcl3WpmGX8/TNzkhkXxv25wcQelpTwW0PbFORCfKcdyOTLXEICcnFbbYHkkHj5PP6F3Q&#10;pkf/i7OBPNbw8HMPXnKmP1rScrVYLpMp82FZXRFz5i8j28sIWEFQDY+cTdu7mI08cb4lzTuV5Xjp&#10;5NQzeSerdPJ5MuflOd96eY2b3wAAAP//AwBQSwMEFAAGAAgAAAAhANPg5vTeAAAACQEAAA8AAABk&#10;cnMvZG93bnJldi54bWxMj81OwzAQhO9IvIO1SNyoTYXbJs2mQiCuIMqP1Jsbb5OIeB3FbhPeHvdE&#10;b7Oa0cy3xWZynTjREFrPCPczBYK48rblGuHz4+VuBSJEw9Z0ngnhlwJsyuurwuTWj/xOp22sRSrh&#10;kBuEJsY+lzJUDTkTZr4nTt7BD87EdA61tIMZU7nr5FyphXSm5bTQmJ6eGqp+tkeH8PV62H0/qLf6&#10;2el+9JOS7DKJeHszPa5BRJrifxjO+AkdysS090e2QXQIq7nOUhRBgzjbKlsuQOyT0noJsizk5Qfl&#10;HwAAAP//AwBQSwECLQAUAAYACAAAACEAtoM4kv4AAADhAQAAEwAAAAAAAAAAAAAAAAAAAAAAW0Nv&#10;bnRlbnRfVHlwZXNdLnhtbFBLAQItABQABgAIAAAAIQA4/SH/1gAAAJQBAAALAAAAAAAAAAAAAAAA&#10;AC8BAABfcmVscy8ucmVsc1BLAQItABQABgAIAAAAIQDOhvzT+wEAANUDAAAOAAAAAAAAAAAAAAAA&#10;AC4CAABkcnMvZTJvRG9jLnhtbFBLAQItABQABgAIAAAAIQDT4Ob03gAAAAkBAAAPAAAAAAAAAAAA&#10;AAAAAFUEAABkcnMvZG93bnJldi54bWxQSwUGAAAAAAQABADzAAAAYAUAAAAA&#10;" filled="f" stroked="f">
                <v:textbox>
                  <w:txbxContent>
                    <w:p w14:paraId="75247806" w14:textId="6DCC434E" w:rsidR="004F1D9E" w:rsidRPr="00380DFD" w:rsidRDefault="00846C7A" w:rsidP="00FE5C2F">
                      <w:pPr>
                        <w:pStyle w:val="tekstzboku"/>
                      </w:pPr>
                      <w:r>
                        <w:t>Dla 12,1</w:t>
                      </w:r>
                      <w:r w:rsidR="004F1D9E">
                        <w:t>% respondentów obecna sytuacja</w:t>
                      </w:r>
                      <w:r w:rsidR="004F1D9E" w:rsidRPr="00097F40">
                        <w:t xml:space="preserve"> epidemiologiczna stanowi duże zagrożenie dla gospodarki w Polsce</w:t>
                      </w:r>
                    </w:p>
                    <w:p w14:paraId="131D744F" w14:textId="77777777" w:rsidR="004F1D9E" w:rsidRPr="00D616D2" w:rsidRDefault="004F1D9E" w:rsidP="00FE5C2F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>
        <w:t>Jakim zagrożeniem jest obecna sytuacja epidemiologiczna dla gospodarki w Polsce</w:t>
      </w:r>
    </w:p>
    <w:p w14:paraId="7F073039" w14:textId="775FC35C" w:rsidR="00FE5C2F" w:rsidRPr="0047124B" w:rsidRDefault="00846C7A" w:rsidP="0047124B">
      <w:pPr>
        <w:spacing w:line="288" w:lineRule="auto"/>
      </w:pPr>
      <w:r>
        <w:t>Według 12,1</w:t>
      </w:r>
      <w:r w:rsidR="004A2ED0" w:rsidRPr="0047124B">
        <w:t>% respondentów obecna sytuacja</w:t>
      </w:r>
      <w:r w:rsidR="00FE5C2F" w:rsidRPr="0047124B">
        <w:t xml:space="preserve"> epidemiologiczna stanowi duże zagrożenie dla gospodarki w Polsce. Przeciętne zagrożenie dla gospodarki odczuwa </w:t>
      </w:r>
      <w:r>
        <w:t>31,6</w:t>
      </w:r>
      <w:r w:rsidR="00FE5C2F" w:rsidRPr="0047124B">
        <w:t>% odpowiadających na pytania. M</w:t>
      </w:r>
      <w:r w:rsidR="007369C0">
        <w:t>ałe zagrożenie deklaruje</w:t>
      </w:r>
      <w:r w:rsidR="00C622E5" w:rsidRPr="0047124B">
        <w:t xml:space="preserve"> </w:t>
      </w:r>
      <w:r>
        <w:t>40,0</w:t>
      </w:r>
      <w:r w:rsidR="00FE5C2F" w:rsidRPr="0047124B">
        <w:t xml:space="preserve">%, natomiast brak zagrożenia stwierdziło </w:t>
      </w:r>
      <w:r>
        <w:t>16</w:t>
      </w:r>
      <w:r w:rsidR="009E50FA" w:rsidRPr="0047124B">
        <w:t>,</w:t>
      </w:r>
      <w:r>
        <w:t>3</w:t>
      </w:r>
      <w:r w:rsidR="00FE5C2F" w:rsidRPr="0047124B">
        <w:t>% respondentów.</w:t>
      </w:r>
    </w:p>
    <w:p w14:paraId="51D1F6B6" w14:textId="5A2D59D6" w:rsidR="00FE5C2F" w:rsidRDefault="00FE5C2F" w:rsidP="00FE5C2F">
      <w:pPr>
        <w:tabs>
          <w:tab w:val="left" w:pos="3218"/>
        </w:tabs>
      </w:pPr>
      <w:r>
        <w:tab/>
      </w:r>
    </w:p>
    <w:p w14:paraId="7EF295A1" w14:textId="36ED5216" w:rsidR="00FE5C2F" w:rsidRDefault="00FE5C2F" w:rsidP="00FE5C2F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drawing>
          <wp:anchor distT="0" distB="0" distL="114300" distR="114300" simplePos="0" relativeHeight="251776000" behindDoc="0" locked="0" layoutInCell="1" allowOverlap="1" wp14:anchorId="5A31420E" wp14:editId="432FE4D2">
            <wp:simplePos x="0" y="0"/>
            <wp:positionH relativeFrom="margin">
              <wp:align>right</wp:align>
            </wp:positionH>
            <wp:positionV relativeFrom="margin">
              <wp:posOffset>5127625</wp:posOffset>
            </wp:positionV>
            <wp:extent cx="5122545" cy="1980000"/>
            <wp:effectExtent l="0" t="0" r="1905" b="1270"/>
            <wp:wrapSquare wrapText="bothSides"/>
            <wp:docPr id="28" name="Wykres 28" descr="Jakie zagrożenie stanowi obecna sytuacja epidemiologiczna (koronawirus COVID-19) dla gospodarki w Polsce – struktura odpowiedzi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3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C15772">
        <w:t xml:space="preserve">Wykres </w:t>
      </w:r>
      <w:r>
        <w:t>5</w:t>
      </w:r>
      <w:r w:rsidRPr="00C15772">
        <w:t>.</w:t>
      </w:r>
      <w:r w:rsidRPr="00C15772">
        <w:rPr>
          <w:shd w:val="clear" w:color="auto" w:fill="FFFFFF"/>
        </w:rPr>
        <w:t xml:space="preserve"> </w:t>
      </w:r>
      <w:r w:rsidRPr="006736C7">
        <w:rPr>
          <w:shd w:val="clear" w:color="auto" w:fill="FFFFFF"/>
        </w:rPr>
        <w:t>Jakie zagrożenie stanowi obecna sytuacja epidemiologiczna</w:t>
      </w:r>
      <w:r>
        <w:rPr>
          <w:shd w:val="clear" w:color="auto" w:fill="FFFFFF"/>
        </w:rPr>
        <w:t xml:space="preserve"> (koronawirus COVID-19) </w:t>
      </w:r>
      <w:r w:rsidRPr="006736C7">
        <w:rPr>
          <w:shd w:val="clear" w:color="auto" w:fill="FFFFFF"/>
        </w:rPr>
        <w:t xml:space="preserve">dla </w:t>
      </w:r>
      <w:r>
        <w:rPr>
          <w:shd w:val="clear" w:color="auto" w:fill="FFFFFF"/>
        </w:rPr>
        <w:t>gospodarki w Polsce</w:t>
      </w:r>
      <w:r w:rsidRPr="00D24571">
        <w:rPr>
          <w:b w:val="0"/>
          <w:sz w:val="14"/>
          <w:szCs w:val="14"/>
        </w:rPr>
        <w:t xml:space="preserve"> </w:t>
      </w:r>
      <w:r>
        <w:rPr>
          <w:shd w:val="clear" w:color="auto" w:fill="FFFFFF"/>
        </w:rPr>
        <w:t>– struktura odpowiedzi (%)</w:t>
      </w:r>
    </w:p>
    <w:p w14:paraId="3B6348CF" w14:textId="5586FEE4" w:rsidR="00FE5C2F" w:rsidRDefault="00FE5C2F" w:rsidP="00FE5C2F">
      <w:pPr>
        <w:pStyle w:val="Nagwek1"/>
      </w:pPr>
    </w:p>
    <w:p w14:paraId="02744F9E" w14:textId="77777777" w:rsidR="00FE5C2F" w:rsidRPr="00FE5C2F" w:rsidRDefault="00FE5C2F" w:rsidP="0047124B">
      <w:pPr>
        <w:pStyle w:val="Nagwek1"/>
        <w:spacing w:before="480" w:line="240" w:lineRule="exact"/>
      </w:pPr>
    </w:p>
    <w:p w14:paraId="6AED08D6" w14:textId="17DB78A2" w:rsidR="00FE5C2F" w:rsidRPr="00396FC5" w:rsidRDefault="00FE5C2F" w:rsidP="0047124B">
      <w:pPr>
        <w:pStyle w:val="Nagwek1"/>
        <w:spacing w:before="480" w:line="240" w:lineRule="exact"/>
      </w:pPr>
      <w:r w:rsidRPr="0047124B">
        <w:rPr>
          <w:noProof/>
        </w:rPr>
        <mc:AlternateContent>
          <mc:Choice Requires="wps">
            <w:drawing>
              <wp:anchor distT="45720" distB="45720" distL="114300" distR="114300" simplePos="0" relativeHeight="251781120" behindDoc="1" locked="0" layoutInCell="1" allowOverlap="1" wp14:anchorId="4CF1FA7A" wp14:editId="4DC26771">
                <wp:simplePos x="0" y="0"/>
                <wp:positionH relativeFrom="rightMargin">
                  <wp:posOffset>102235</wp:posOffset>
                </wp:positionH>
                <wp:positionV relativeFrom="paragraph">
                  <wp:posOffset>80645</wp:posOffset>
                </wp:positionV>
                <wp:extent cx="1725295" cy="985520"/>
                <wp:effectExtent l="0" t="0" r="0" b="5080"/>
                <wp:wrapTight wrapText="bothSides">
                  <wp:wrapPolygon edited="0">
                    <wp:start x="715" y="0"/>
                    <wp:lineTo x="715" y="21294"/>
                    <wp:lineTo x="20749" y="21294"/>
                    <wp:lineTo x="20749" y="0"/>
                    <wp:lineTo x="715" y="0"/>
                  </wp:wrapPolygon>
                </wp:wrapTight>
                <wp:docPr id="204" name="Pole tekstowe 204" descr="W przypadku 4,6% respondentów obecna sytuacja epidemiologiczna stanowi duże zagrożenie dla ich oso-bistej sytuacji finansowej 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9855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C03A8C7" w14:textId="6706AD03" w:rsidR="004F1D9E" w:rsidRPr="00D616D2" w:rsidRDefault="004F1D9E" w:rsidP="00FE5C2F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  <w:r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W przypadku 4,6</w:t>
                            </w:r>
                            <w:r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% respondentów obecna sytuacj</w:t>
                            </w:r>
                            <w:r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a</w:t>
                            </w:r>
                            <w:r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 xml:space="preserve"> epidemiologiczna </w:t>
                            </w:r>
                            <w:r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stanowi</w:t>
                            </w:r>
                            <w:r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 xml:space="preserve"> duże zagrożenie dla ich osobistej sytuacji finansowej </w:t>
                            </w:r>
                          </w:p>
                          <w:p w14:paraId="636ECF54" w14:textId="77777777" w:rsidR="004F1D9E" w:rsidRDefault="004F1D9E" w:rsidP="00FE5C2F"/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CF1FA7A" id="Pole tekstowe 204" o:spid="_x0000_s1037" type="#_x0000_t202" alt="W przypadku 4,6% respondentów obecna sytuacja epidemiologiczna stanowi duże zagrożenie dla ich oso-bistej sytuacji finansowej " style="position:absolute;margin-left:8.05pt;margin-top:6.35pt;width:135.85pt;height:77.6pt;z-index:-251535360;visibility:visible;mso-wrap-style:square;mso-width-percent:0;mso-height-percent:0;mso-wrap-distance-left:9pt;mso-wrap-distance-top:3.6pt;mso-wrap-distance-right:9pt;mso-wrap-distance-bottom:3.6pt;mso-position-horizontal:absolute;mso-position-horizontal-relative:right-margin-area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MZIl+wEAANUDAAAOAAAAZHJzL2Uyb0RvYy54bWysU8tu2zAQvBfoPxC817IFq4kFy0GaNEWB&#10;9AGk/YA1RVlESS5L0pbcr++SchyjvRXVgSC13Nmd2eH6ZjSaHaQPCm3DF7M5Z9IKbJXdNfz7t4c3&#10;15yFCLYFjVY2/CgDv9m8frUeXC1L7FG30jMCsaEeXMP7GF1dFEH00kCYoZOWgh16A5GOfle0HgZC&#10;N7oo5/O3xYC+dR6FDIH+3k9Bvsn4XSdF/NJ1QUamG069xbz6vG7TWmzWUO88uF6JUxvwD10YUJaK&#10;nqHuIQLbe/UXlFHCY8AuzgSaArtOCZk5EJvF/A82Tz04mbmQOMGdZQr/D1Z8Pjy5r57F8R2ONMBM&#10;IrhHFD8Cs3jXg93JW+9x6CW0VHiRJCsGF+pTapI61CGBbIdP2NKQYR8xA42dN0kV4skInQZwPIsu&#10;x8hEKnlVVuWq4kxQbHVdVWWeSgH1c7bzIX6QaFjaNNzTUDM6HB5DTN1A/XwlFbP4oLTOg9WWDQRa&#10;lVVOuIgYFcl3WpmGX8/TNzkhkXxv25wcQelpTwW0PbFORCfKcdyOTLXEIGuSVNhieyQdPE4+o3dB&#10;mx79L84G8ljDw889eMmZ/mhJy9ViuUymzIdldUXMmb+MbC8jYAVBNTxyNm3vYjbyxPmWNO9UluOl&#10;k1PP5J2s0snnyZyX53zr5TVufgMAAP//AwBQSwMEFAAGAAgAAAAhANklerrcAAAACQEAAA8AAABk&#10;cnMvZG93bnJldi54bWxMj8FuwjAQRO+V+AdrK/VWbKKWQIiDUKteWxVoJW4mXpKo8TqKDUn/vsup&#10;nFajN5qdydeja8UF+9B40jCbKhBIpbcNVRr2u7fHBYgQDVnTekINvxhgXUzucpNZP9AnXraxEhxC&#10;ITMa6hi7TMpQ1uhMmPoOidnJ985Eln0lbW8GDnetTJSaS2ca4g+16fClxvJne3Yavt5Ph+8n9VG9&#10;uudu8KOS5JZS64f7cbMCEXGM/2a41ufqUHCnoz+TDaJlPZ+xk2+SgmCeLFKecryCdAmyyOXtguIP&#10;AAD//wMAUEsBAi0AFAAGAAgAAAAhALaDOJL+AAAA4QEAABMAAAAAAAAAAAAAAAAAAAAAAFtDb250&#10;ZW50X1R5cGVzXS54bWxQSwECLQAUAAYACAAAACEAOP0h/9YAAACUAQAACwAAAAAAAAAAAAAAAAAv&#10;AQAAX3JlbHMvLnJlbHNQSwECLQAUAAYACAAAACEAHDGSJfsBAADVAwAADgAAAAAAAAAAAAAAAAAu&#10;AgAAZHJzL2Uyb0RvYy54bWxQSwECLQAUAAYACAAAACEA2SV6utwAAAAJAQAADwAAAAAAAAAAAAAA&#10;AABVBAAAZHJzL2Rvd25yZXYueG1sUEsFBgAAAAAEAAQA8wAAAF4FAAAAAA==&#10;" filled="f" stroked="f">
                <v:textbox>
                  <w:txbxContent>
                    <w:p w14:paraId="6C03A8C7" w14:textId="6706AD03" w:rsidR="004F1D9E" w:rsidRPr="00D616D2" w:rsidRDefault="004F1D9E" w:rsidP="00FE5C2F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  <w:r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W przypadku 4,6</w:t>
                      </w:r>
                      <w:r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% respondentów obecna sytuacj</w:t>
                      </w:r>
                      <w:r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a</w:t>
                      </w:r>
                      <w:r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 xml:space="preserve"> epidemiologiczna </w:t>
                      </w:r>
                      <w:r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stanowi</w:t>
                      </w:r>
                      <w:r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 xml:space="preserve"> duże zagrożenie dla ich osobistej sytuacji finansowej </w:t>
                      </w:r>
                    </w:p>
                    <w:p w14:paraId="636ECF54" w14:textId="77777777" w:rsidR="004F1D9E" w:rsidRDefault="004F1D9E" w:rsidP="00FE5C2F"/>
                  </w:txbxContent>
                </v:textbox>
                <w10:wrap type="tight" anchorx="margin"/>
              </v:shape>
            </w:pict>
          </mc:Fallback>
        </mc:AlternateContent>
      </w:r>
      <w:r>
        <w:t>Jakim zagrożeniem jest obecna sytuacja epidemiologiczna dla osobistej sytuacji finansowej</w:t>
      </w:r>
    </w:p>
    <w:p w14:paraId="2278D934" w14:textId="0CD969A2" w:rsidR="00FE5C2F" w:rsidRPr="0047124B" w:rsidRDefault="00AA2E5B" w:rsidP="0047124B">
      <w:pPr>
        <w:spacing w:line="288" w:lineRule="auto"/>
      </w:pPr>
      <w:r>
        <w:t xml:space="preserve">W przypadku </w:t>
      </w:r>
      <w:r w:rsidR="0075597B">
        <w:t>4</w:t>
      </w:r>
      <w:r w:rsidR="007C531F">
        <w:t>,6</w:t>
      </w:r>
      <w:r w:rsidR="00FE5C2F" w:rsidRPr="0047124B">
        <w:t>% respondentów obecna sytuacja epidemiologiczna stanowi duże zagrożenie dla ich osobistej sytuacji finansowej. Pr</w:t>
      </w:r>
      <w:r w:rsidR="00954502" w:rsidRPr="0047124B">
        <w:t>zeciętne za</w:t>
      </w:r>
      <w:r w:rsidR="00F67F37">
        <w:t>grożenie odczuwa 19,4</w:t>
      </w:r>
      <w:r w:rsidR="00FE5C2F" w:rsidRPr="0047124B">
        <w:t>% odpowiadających na pytania dotyczące koniunktury konsumenckiej.</w:t>
      </w:r>
      <w:r w:rsidR="00F67F37">
        <w:t xml:space="preserve"> Małe zagrożenie deklaruje 40,8</w:t>
      </w:r>
      <w:r w:rsidR="00FE5C2F" w:rsidRPr="0047124B">
        <w:t>%, natomiast brak zagrożenia stwierdziło</w:t>
      </w:r>
      <w:r w:rsidR="00D44A0E" w:rsidRPr="0047124B">
        <w:t xml:space="preserve"> </w:t>
      </w:r>
      <w:r w:rsidR="00F67F37">
        <w:t>35,2</w:t>
      </w:r>
      <w:r w:rsidR="00FE5C2F" w:rsidRPr="0047124B">
        <w:t>% respondentów.</w:t>
      </w:r>
    </w:p>
    <w:p w14:paraId="11316341" w14:textId="19C988A0" w:rsidR="00FE5C2F" w:rsidRDefault="00FE5C2F" w:rsidP="00FE5C2F">
      <w:pPr>
        <w:spacing w:before="0" w:after="160" w:line="259" w:lineRule="auto"/>
      </w:pPr>
      <w:r>
        <w:br w:type="page"/>
      </w:r>
    </w:p>
    <w:p w14:paraId="2EB97368" w14:textId="77777777" w:rsidR="00FE5C2F" w:rsidRDefault="00FE5C2F" w:rsidP="00FE5C2F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lastRenderedPageBreak/>
        <w:drawing>
          <wp:anchor distT="0" distB="0" distL="114300" distR="114300" simplePos="0" relativeHeight="251774976" behindDoc="0" locked="0" layoutInCell="1" allowOverlap="1" wp14:anchorId="28E3E73E" wp14:editId="0FADDBEA">
            <wp:simplePos x="0" y="0"/>
            <wp:positionH relativeFrom="margin">
              <wp:align>right</wp:align>
            </wp:positionH>
            <wp:positionV relativeFrom="margin">
              <wp:posOffset>375861</wp:posOffset>
            </wp:positionV>
            <wp:extent cx="5122545" cy="1980000"/>
            <wp:effectExtent l="0" t="0" r="1905" b="1270"/>
            <wp:wrapSquare wrapText="bothSides"/>
            <wp:docPr id="27" name="Wykres 27" descr="Jakie zagrożenie stanowi obecna sytuacja epidemiologiczna (koronawirus COVID-19) dla Pana/Pani osobistej sytuacji finansowej – struktura odpowiedzi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4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C15772">
        <w:t xml:space="preserve">Wykres </w:t>
      </w:r>
      <w:r>
        <w:t>6</w:t>
      </w:r>
      <w:r w:rsidRPr="00C15772">
        <w:t>.</w:t>
      </w:r>
      <w:r w:rsidRPr="00C15772">
        <w:rPr>
          <w:shd w:val="clear" w:color="auto" w:fill="FFFFFF"/>
        </w:rPr>
        <w:t xml:space="preserve"> </w:t>
      </w:r>
      <w:r w:rsidRPr="006736C7">
        <w:rPr>
          <w:shd w:val="clear" w:color="auto" w:fill="FFFFFF"/>
        </w:rPr>
        <w:t>Jakie zagrożenie stanowi obecna sytuacja epidemiologiczna</w:t>
      </w:r>
      <w:r>
        <w:rPr>
          <w:shd w:val="clear" w:color="auto" w:fill="FFFFFF"/>
        </w:rPr>
        <w:t xml:space="preserve"> (koronawirus COVID-19) </w:t>
      </w:r>
      <w:r w:rsidRPr="006736C7">
        <w:rPr>
          <w:shd w:val="clear" w:color="auto" w:fill="FFFFFF"/>
        </w:rPr>
        <w:t xml:space="preserve">dla </w:t>
      </w:r>
      <w:r>
        <w:rPr>
          <w:shd w:val="clear" w:color="auto" w:fill="FFFFFF"/>
        </w:rPr>
        <w:t>Pana/Pani osobistej sytuacji finansowej</w:t>
      </w:r>
      <w:r w:rsidRPr="00D24571">
        <w:rPr>
          <w:b w:val="0"/>
          <w:sz w:val="14"/>
          <w:szCs w:val="14"/>
        </w:rPr>
        <w:t xml:space="preserve"> </w:t>
      </w:r>
      <w:r>
        <w:rPr>
          <w:shd w:val="clear" w:color="auto" w:fill="FFFFFF"/>
        </w:rPr>
        <w:t>– struktura odpowiedzi (%)</w:t>
      </w:r>
    </w:p>
    <w:p w14:paraId="431F1F1D" w14:textId="77777777" w:rsidR="00FE5C2F" w:rsidRDefault="00FE5C2F" w:rsidP="00FE5C2F">
      <w:pPr>
        <w:pStyle w:val="Nagwek1"/>
      </w:pPr>
    </w:p>
    <w:p w14:paraId="1BF976A7" w14:textId="77777777" w:rsidR="00FE5C2F" w:rsidRDefault="00FE5C2F" w:rsidP="00FE5C2F">
      <w:pPr>
        <w:pStyle w:val="Nagwek1"/>
      </w:pPr>
    </w:p>
    <w:p w14:paraId="1B8D1880" w14:textId="0DA3FF4E" w:rsidR="00FE5C2F" w:rsidRPr="00396FC5" w:rsidRDefault="00FE5C2F" w:rsidP="0047124B">
      <w:pPr>
        <w:pStyle w:val="Nagwek1"/>
        <w:spacing w:before="480" w:line="240" w:lineRule="exact"/>
      </w:pPr>
      <w:r w:rsidRPr="0047124B">
        <w:rPr>
          <w:noProof/>
        </w:rPr>
        <mc:AlternateContent>
          <mc:Choice Requires="wps">
            <w:drawing>
              <wp:anchor distT="45720" distB="45720" distL="114300" distR="114300" simplePos="0" relativeHeight="251782144" behindDoc="1" locked="0" layoutInCell="1" allowOverlap="1" wp14:anchorId="6E305487" wp14:editId="0958C856">
                <wp:simplePos x="0" y="0"/>
                <wp:positionH relativeFrom="rightMargin">
                  <wp:posOffset>114884</wp:posOffset>
                </wp:positionH>
                <wp:positionV relativeFrom="paragraph">
                  <wp:posOffset>77393</wp:posOffset>
                </wp:positionV>
                <wp:extent cx="1725295" cy="985520"/>
                <wp:effectExtent l="0" t="0" r="0" b="5080"/>
                <wp:wrapTight wrapText="bothSides">
                  <wp:wrapPolygon edited="0">
                    <wp:start x="715" y="0"/>
                    <wp:lineTo x="715" y="21294"/>
                    <wp:lineTo x="20749" y="21294"/>
                    <wp:lineTo x="20749" y="0"/>
                    <wp:lineTo x="715" y="0"/>
                  </wp:wrapPolygon>
                </wp:wrapTight>
                <wp:docPr id="205" name="Pole tekstowe 205" descr="Dla 4,0% respondentów obecna sytuacja epidemiolo-giczna stanowi duże zagrożenie dla codziennego życia w lokalnej społeczności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9855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2D14BF3B" w14:textId="185CBA10" w:rsidR="004F1D9E" w:rsidRPr="00D616D2" w:rsidRDefault="00E62C0F" w:rsidP="00FE5C2F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  <w:r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Dla 4,0</w:t>
                            </w:r>
                            <w:r w:rsidR="004F1D9E"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% respondentów obecna sytuacj</w:t>
                            </w:r>
                            <w:r w:rsidR="004F1D9E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a</w:t>
                            </w:r>
                            <w:r w:rsidR="004F1D9E"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 xml:space="preserve"> epidemiologiczna stanowi duże zagrożenie </w:t>
                            </w:r>
                            <w:r w:rsidR="004F1D9E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 xml:space="preserve">dla </w:t>
                            </w:r>
                            <w:r w:rsidR="004F1D9E"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codziennego życia w lokalnej społeczności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E305487" id="Pole tekstowe 205" o:spid="_x0000_s1038" type="#_x0000_t202" alt="Dla 4,0% respondentów obecna sytuacja epidemiolo-giczna stanowi duże zagrożenie dla codziennego życia w lokalnej społeczności" style="position:absolute;margin-left:9.05pt;margin-top:6.1pt;width:135.85pt;height:77.6pt;z-index:-251534336;visibility:visible;mso-wrap-style:square;mso-width-percent:0;mso-height-percent:0;mso-wrap-distance-left:9pt;mso-wrap-distance-top:3.6pt;mso-wrap-distance-right:9pt;mso-wrap-distance-bottom:3.6pt;mso-position-horizontal:absolute;mso-position-horizontal-relative:right-margin-area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r71Dk/AEAANUDAAAOAAAAZHJzL2Uyb0RvYy54bWysU8tu2zAQvBfoPxC817IFq4kFy0GaNEWB&#10;9AGk/YA1RVlESS5L0pbcr++SchyjvRXVgSC13Nmd2eH6ZjSaHaQPCm3DF7M5Z9IKbJXdNfz7t4c3&#10;15yFCLYFjVY2/CgDv9m8frUeXC1L7FG30jMCsaEeXMP7GF1dFEH00kCYoZOWgh16A5GOfle0HgZC&#10;N7oo5/O3xYC+dR6FDIH+3k9Bvsn4XSdF/NJ1QUamG069xbz6vG7TWmzWUO88uF6JUxvwD10YUJaK&#10;nqHuIQLbe/UXlFHCY8AuzgSaArtOCZk5EJvF/A82Tz04mbmQOMGdZQr/D1Z8Pjy5r57F8R2ONMBM&#10;IrhHFD8Cs3jXg93JW+9x6CW0VHiRJCsGF+pTapI61CGBbIdP2NKQYR8xA42dN0kV4skInQZwPIsu&#10;x8hEKnlVVuWq4kxQbHVdVWWeSgH1c7bzIX6QaFjaNNzTUDM6HB5DTN1A/XwlFbP4oLTOg9WWDQRa&#10;lVVOuIgYFcl3WpmGX8/TNzkhkXxv25wcQelpTwW0PbFORCfKcdyOTLXEoEzJSYUttkfSwePkM3oX&#10;tOnR/+JsII81PPzcg5ec6Y+WtFwtlstkynxYVlfEnPnLyPYyAlYQVMMjZ9P2LmYjT5xvSfNOZTle&#10;Ojn1TN7JKp18nsx5ec63Xl7j5jcAAAD//wMAUEsDBBQABgAIAAAAIQBMbiXP2wAAAAkBAAAPAAAA&#10;ZHJzL2Rvd25yZXYueG1sTE/LTsMwELwj8Q/WInGj60alpCFOhUBcQZSHxM2Nt0lEvI5itwl/z3KC&#10;02p2RvMot7Pv1YnG2AU2sFxoUMR1cB03Bt5eH69yUDFZdrYPTAa+KcK2Oj8rbeHCxC902qVGiQnH&#10;whpoUxoKxFi35G1chIFYuEMYvU0CxwbdaCcx9z1mWq/R244lobUD3bdUf+2O3sD70+HzY6Wfmwd/&#10;PUxh1sh+g8ZcXsx3t6ASzelPDL/1pTpU0mkfjuyi6gXnS1HKzTJQwmf5Rqbs5bG+WQFWJf5fUP0A&#10;AAD//wMAUEsBAi0AFAAGAAgAAAAhALaDOJL+AAAA4QEAABMAAAAAAAAAAAAAAAAAAAAAAFtDb250&#10;ZW50X1R5cGVzXS54bWxQSwECLQAUAAYACAAAACEAOP0h/9YAAACUAQAACwAAAAAAAAAAAAAAAAAv&#10;AQAAX3JlbHMvLnJlbHNQSwECLQAUAAYACAAAACEAK+9Q5PwBAADVAwAADgAAAAAAAAAAAAAAAAAu&#10;AgAAZHJzL2Uyb0RvYy54bWxQSwECLQAUAAYACAAAACEATG4lz9sAAAAJAQAADwAAAAAAAAAAAAAA&#10;AABWBAAAZHJzL2Rvd25yZXYueG1sUEsFBgAAAAAEAAQA8wAAAF4FAAAAAA==&#10;" filled="f" stroked="f">
                <v:textbox>
                  <w:txbxContent>
                    <w:p w14:paraId="2D14BF3B" w14:textId="185CBA10" w:rsidR="004F1D9E" w:rsidRPr="00D616D2" w:rsidRDefault="00E62C0F" w:rsidP="00FE5C2F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  <w:r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Dla 4,0</w:t>
                      </w:r>
                      <w:r w:rsidR="004F1D9E"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% respondentów obecna sytuacj</w:t>
                      </w:r>
                      <w:r w:rsidR="004F1D9E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a</w:t>
                      </w:r>
                      <w:r w:rsidR="004F1D9E"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 xml:space="preserve"> epidemiologiczna stanowi duże zagrożenie </w:t>
                      </w:r>
                      <w:r w:rsidR="004F1D9E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 xml:space="preserve">dla </w:t>
                      </w:r>
                      <w:r w:rsidR="004F1D9E"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codziennego życia w lokalnej społeczności</w:t>
                      </w:r>
                    </w:p>
                  </w:txbxContent>
                </v:textbox>
                <w10:wrap type="tight" anchorx="margin"/>
              </v:shape>
            </w:pict>
          </mc:Fallback>
        </mc:AlternateContent>
      </w:r>
      <w:r>
        <w:t>Jakim zagrożeniem jest obecna sytuacja epidemiologiczna dla codziennego życia w lokalnej społeczności</w:t>
      </w:r>
    </w:p>
    <w:p w14:paraId="0EF1B76D" w14:textId="72199995" w:rsidR="00FE5C2F" w:rsidRPr="0047124B" w:rsidRDefault="00E62C0F" w:rsidP="0047124B">
      <w:pPr>
        <w:spacing w:line="288" w:lineRule="auto"/>
      </w:pPr>
      <w:r>
        <w:t>Dla 4,0</w:t>
      </w:r>
      <w:r w:rsidR="00FE5C2F" w:rsidRPr="0047124B">
        <w:t>% respondentów obecna sytuacj</w:t>
      </w:r>
      <w:r w:rsidR="004A2ED0" w:rsidRPr="0047124B">
        <w:t>a</w:t>
      </w:r>
      <w:r w:rsidR="00FE5C2F" w:rsidRPr="0047124B">
        <w:t xml:space="preserve"> epidemiologiczna stanowi duże zagrożenie</w:t>
      </w:r>
      <w:r w:rsidR="001430EF" w:rsidRPr="0047124B">
        <w:t xml:space="preserve"> dla</w:t>
      </w:r>
      <w:r w:rsidR="00FE5C2F" w:rsidRPr="0047124B">
        <w:t xml:space="preserve"> codziennego życia w lokalnej społeczności. Przeciętne zagrożenie odczuwa </w:t>
      </w:r>
      <w:r w:rsidR="004D35DA">
        <w:t>2</w:t>
      </w:r>
      <w:r w:rsidR="004231AA">
        <w:t>2,8</w:t>
      </w:r>
      <w:r w:rsidR="00FE5C2F" w:rsidRPr="0047124B">
        <w:t>% odpowiadających na pytania dotyczące koniunktury konsumenckiej. Małe zagrożenie de</w:t>
      </w:r>
      <w:r w:rsidR="00CA12C5" w:rsidRPr="0047124B">
        <w:t xml:space="preserve">klaruje </w:t>
      </w:r>
      <w:r w:rsidR="00DD1705">
        <w:t>4</w:t>
      </w:r>
      <w:r w:rsidR="004231AA">
        <w:t>9,1</w:t>
      </w:r>
      <w:r w:rsidR="00FE5C2F" w:rsidRPr="0047124B">
        <w:t>%, natomi</w:t>
      </w:r>
      <w:r w:rsidR="00DD1705">
        <w:t>as</w:t>
      </w:r>
      <w:r w:rsidR="004231AA">
        <w:t>t brak zagrożenia stwierdziło 24,1</w:t>
      </w:r>
      <w:r w:rsidR="00FE5C2F" w:rsidRPr="0047124B">
        <w:t>% respondentów.</w:t>
      </w:r>
    </w:p>
    <w:p w14:paraId="6A168AAA" w14:textId="359CBF8E" w:rsidR="00FE5C2F" w:rsidRPr="00E940D5" w:rsidRDefault="00FE5C2F" w:rsidP="00FE5C2F">
      <w:pPr>
        <w:spacing w:before="0" w:after="0"/>
        <w:rPr>
          <w:sz w:val="16"/>
          <w:shd w:val="clear" w:color="auto" w:fill="FFFFFF"/>
        </w:rPr>
      </w:pPr>
    </w:p>
    <w:p w14:paraId="7DD29331" w14:textId="377A6758" w:rsidR="00FE5C2F" w:rsidRDefault="00F86BD9" w:rsidP="00FE5C2F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drawing>
          <wp:anchor distT="0" distB="0" distL="114300" distR="114300" simplePos="0" relativeHeight="251783168" behindDoc="0" locked="0" layoutInCell="1" allowOverlap="1" wp14:anchorId="40BE7E35" wp14:editId="375DAB59">
            <wp:simplePos x="0" y="0"/>
            <wp:positionH relativeFrom="margin">
              <wp:align>right</wp:align>
            </wp:positionH>
            <wp:positionV relativeFrom="margin">
              <wp:posOffset>4953635</wp:posOffset>
            </wp:positionV>
            <wp:extent cx="5122545" cy="2085975"/>
            <wp:effectExtent l="0" t="0" r="1905" b="0"/>
            <wp:wrapSquare wrapText="bothSides"/>
            <wp:docPr id="29" name="Wykres 29" descr="Jakie zagrożenie stanowi obecna sytuacja epidemiologiczna (koronawirus COVID-19) dla codziennego życia w Pana/Pani lokalnej społeczności – struktura odpowiedzi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5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FE5C2F" w:rsidRPr="00C15772">
        <w:t xml:space="preserve">Wykres </w:t>
      </w:r>
      <w:r w:rsidR="00FE5C2F">
        <w:t>7</w:t>
      </w:r>
      <w:r w:rsidR="00FE5C2F" w:rsidRPr="00C15772">
        <w:t>.</w:t>
      </w:r>
      <w:r w:rsidR="00FE5C2F" w:rsidRPr="00C15772">
        <w:rPr>
          <w:shd w:val="clear" w:color="auto" w:fill="FFFFFF"/>
        </w:rPr>
        <w:t xml:space="preserve"> </w:t>
      </w:r>
      <w:r w:rsidR="00FE5C2F" w:rsidRPr="006736C7">
        <w:rPr>
          <w:shd w:val="clear" w:color="auto" w:fill="FFFFFF"/>
        </w:rPr>
        <w:t>Jakie zagrożenie stanowi obecna sytuacja epidemiologiczna</w:t>
      </w:r>
      <w:r w:rsidR="00FE5C2F">
        <w:rPr>
          <w:shd w:val="clear" w:color="auto" w:fill="FFFFFF"/>
        </w:rPr>
        <w:t xml:space="preserve"> (koronawirus COVID-19)</w:t>
      </w:r>
      <w:r w:rsidR="00FE5C2F" w:rsidRPr="006736C7">
        <w:rPr>
          <w:shd w:val="clear" w:color="auto" w:fill="FFFFFF"/>
        </w:rPr>
        <w:t xml:space="preserve"> dla </w:t>
      </w:r>
      <w:r w:rsidR="00FE5C2F">
        <w:rPr>
          <w:shd w:val="clear" w:color="auto" w:fill="FFFFFF"/>
        </w:rPr>
        <w:t>codziennego życia w Pana/Pani lokalnej społeczności</w:t>
      </w:r>
      <w:r w:rsidR="00FE5C2F" w:rsidRPr="00D24571">
        <w:rPr>
          <w:b w:val="0"/>
          <w:sz w:val="14"/>
          <w:szCs w:val="14"/>
        </w:rPr>
        <w:t xml:space="preserve"> </w:t>
      </w:r>
      <w:r w:rsidR="00FE5C2F">
        <w:rPr>
          <w:shd w:val="clear" w:color="auto" w:fill="FFFFFF"/>
        </w:rPr>
        <w:t>– struktura odpowiedzi (%)</w:t>
      </w:r>
    </w:p>
    <w:p w14:paraId="1265AD2C" w14:textId="73F5CB05" w:rsidR="00FE5C2F" w:rsidRDefault="00FE5C2F">
      <w:pPr>
        <w:spacing w:before="0" w:after="160" w:line="259" w:lineRule="auto"/>
        <w:rPr>
          <w:b/>
          <w:spacing w:val="-2"/>
          <w:sz w:val="18"/>
          <w:shd w:val="clear" w:color="auto" w:fill="FFFFFF"/>
        </w:rPr>
      </w:pPr>
      <w:r>
        <w:rPr>
          <w:b/>
          <w:spacing w:val="-2"/>
          <w:sz w:val="18"/>
          <w:shd w:val="clear" w:color="auto" w:fill="FFFFFF"/>
        </w:rPr>
        <w:br w:type="page"/>
      </w:r>
    </w:p>
    <w:p w14:paraId="61B139E3" w14:textId="26AD6D68" w:rsidR="00FE5C2F" w:rsidRPr="00FF59DA" w:rsidRDefault="00FE5C2F" w:rsidP="00FF59DA">
      <w:pPr>
        <w:spacing w:before="360"/>
        <w:ind w:left="851" w:hanging="851"/>
        <w:rPr>
          <w:b/>
          <w:spacing w:val="-2"/>
          <w:szCs w:val="19"/>
          <w:shd w:val="clear" w:color="auto" w:fill="FFFFFF"/>
        </w:rPr>
      </w:pPr>
      <w:r w:rsidRPr="00FF59DA">
        <w:rPr>
          <w:b/>
          <w:spacing w:val="-2"/>
          <w:szCs w:val="19"/>
          <w:shd w:val="clear" w:color="auto" w:fill="FFFFFF"/>
        </w:rPr>
        <w:lastRenderedPageBreak/>
        <w:t>Tablica 1. Pytania dodatkowe (odsetki odpowiedzi)  - sytuacja epidemiologiczna (zagrożenie koronawirusem COVID-19)</w:t>
      </w:r>
    </w:p>
    <w:tbl>
      <w:tblPr>
        <w:tblStyle w:val="Tabela-Siatka"/>
        <w:tblW w:w="8080" w:type="dxa"/>
        <w:tblLayout w:type="fixed"/>
        <w:tblLook w:val="04A0" w:firstRow="1" w:lastRow="0" w:firstColumn="1" w:lastColumn="0" w:noHBand="0" w:noVBand="1"/>
        <w:tblDescription w:val="Pytania dodatkowe (odsetki odpowiedzi)  - sytuacja epidemiologiczna (zagroże-nie koronawirusem COVID-19)"/>
      </w:tblPr>
      <w:tblGrid>
        <w:gridCol w:w="3283"/>
        <w:gridCol w:w="1713"/>
        <w:gridCol w:w="1028"/>
        <w:gridCol w:w="1028"/>
        <w:gridCol w:w="1028"/>
      </w:tblGrid>
      <w:tr w:rsidR="00AB58D5" w:rsidRPr="00D24571" w14:paraId="67A2BBE5" w14:textId="2B468837" w:rsidTr="00684FAF">
        <w:trPr>
          <w:trHeight w:val="700"/>
        </w:trPr>
        <w:tc>
          <w:tcPr>
            <w:tcW w:w="4996" w:type="dxa"/>
            <w:gridSpan w:val="2"/>
            <w:tcBorders>
              <w:top w:val="nil"/>
              <w:left w:val="nil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6706AF8D" w14:textId="77777777" w:rsidR="00AB58D5" w:rsidRPr="00FF59DA" w:rsidRDefault="00AB58D5" w:rsidP="00BD7140">
            <w:pPr>
              <w:jc w:val="center"/>
              <w:rPr>
                <w:szCs w:val="19"/>
              </w:rPr>
            </w:pPr>
            <w:r w:rsidRPr="00FF59DA">
              <w:rPr>
                <w:szCs w:val="19"/>
              </w:rPr>
              <w:t>WYSZCZEGÓLNIENIE</w:t>
            </w:r>
          </w:p>
        </w:tc>
        <w:tc>
          <w:tcPr>
            <w:tcW w:w="1028" w:type="dxa"/>
            <w:tcBorders>
              <w:top w:val="nil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06899841" w14:textId="677F20C1" w:rsidR="00AB58D5" w:rsidRPr="00FF59DA" w:rsidRDefault="00BC317C" w:rsidP="00BD7140">
            <w:pPr>
              <w:jc w:val="center"/>
              <w:rPr>
                <w:bCs/>
                <w:szCs w:val="19"/>
              </w:rPr>
            </w:pPr>
            <w:r>
              <w:rPr>
                <w:bCs/>
                <w:szCs w:val="19"/>
              </w:rPr>
              <w:t>Kwiecień</w:t>
            </w:r>
            <w:r w:rsidRPr="00FF59DA">
              <w:rPr>
                <w:b/>
                <w:bCs/>
                <w:szCs w:val="19"/>
              </w:rPr>
              <w:t xml:space="preserve"> </w:t>
            </w:r>
            <w:r w:rsidR="003517E1">
              <w:rPr>
                <w:bCs/>
                <w:szCs w:val="19"/>
              </w:rPr>
              <w:t>2022</w:t>
            </w:r>
          </w:p>
        </w:tc>
        <w:tc>
          <w:tcPr>
            <w:tcW w:w="1028" w:type="dxa"/>
            <w:tcBorders>
              <w:top w:val="nil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227E839" w14:textId="0C117B91" w:rsidR="00AB58D5" w:rsidRPr="00FF59DA" w:rsidRDefault="00BC317C" w:rsidP="00E76061">
            <w:pPr>
              <w:jc w:val="center"/>
              <w:rPr>
                <w:bCs/>
                <w:szCs w:val="19"/>
              </w:rPr>
            </w:pPr>
            <w:r>
              <w:rPr>
                <w:bCs/>
                <w:szCs w:val="19"/>
              </w:rPr>
              <w:t>Maj</w:t>
            </w:r>
            <w:r w:rsidR="007D6E5B" w:rsidRPr="00FF59DA">
              <w:rPr>
                <w:b/>
                <w:bCs/>
                <w:szCs w:val="19"/>
              </w:rPr>
              <w:t xml:space="preserve"> </w:t>
            </w:r>
            <w:r w:rsidR="00F4312C" w:rsidRPr="00FF59DA">
              <w:rPr>
                <w:bCs/>
                <w:szCs w:val="19"/>
              </w:rPr>
              <w:t>202</w:t>
            </w:r>
            <w:r w:rsidR="00E76061">
              <w:rPr>
                <w:bCs/>
                <w:szCs w:val="19"/>
              </w:rPr>
              <w:t>2</w:t>
            </w:r>
          </w:p>
        </w:tc>
        <w:tc>
          <w:tcPr>
            <w:tcW w:w="1028" w:type="dxa"/>
            <w:tcBorders>
              <w:top w:val="nil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4BE45F4D" w14:textId="2E02AD68" w:rsidR="00AB58D5" w:rsidRPr="00FF59DA" w:rsidRDefault="00BC317C" w:rsidP="00BD7140">
            <w:pPr>
              <w:jc w:val="center"/>
              <w:rPr>
                <w:b/>
                <w:bCs/>
                <w:szCs w:val="19"/>
              </w:rPr>
            </w:pPr>
            <w:r>
              <w:rPr>
                <w:b/>
                <w:bCs/>
                <w:szCs w:val="19"/>
              </w:rPr>
              <w:t>Czerwiec</w:t>
            </w:r>
            <w:r w:rsidR="007D6E5B" w:rsidRPr="00FF59DA">
              <w:rPr>
                <w:b/>
                <w:bCs/>
                <w:szCs w:val="19"/>
              </w:rPr>
              <w:t xml:space="preserve"> 2022</w:t>
            </w:r>
          </w:p>
        </w:tc>
      </w:tr>
      <w:tr w:rsidR="00BC317C" w:rsidRPr="00D24571" w14:paraId="043BC519" w14:textId="1328E517" w:rsidTr="00BD7140">
        <w:trPr>
          <w:trHeight w:val="369"/>
        </w:trPr>
        <w:tc>
          <w:tcPr>
            <w:tcW w:w="3283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690F2890" w14:textId="17CA11F6" w:rsidR="00BC317C" w:rsidRPr="00FF59DA" w:rsidRDefault="00BC317C" w:rsidP="00BC317C">
            <w:pPr>
              <w:rPr>
                <w:b/>
                <w:szCs w:val="19"/>
              </w:rPr>
            </w:pPr>
            <w:r w:rsidRPr="00FF59DA">
              <w:rPr>
                <w:b/>
                <w:noProof/>
                <w:szCs w:val="19"/>
                <w:lang w:eastAsia="pl-PL"/>
              </w:rPr>
              <w:t xml:space="preserve">Jaki wpływ na Pana/Pani odpowiedzi miała obecna sytuacja epidemiologiczna (koronawirus COVID-19)? </w:t>
            </w: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5941D7E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rFonts w:cs="Fira Sans"/>
                <w:color w:val="000000"/>
                <w:szCs w:val="19"/>
              </w:rPr>
              <w:t>znaczny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E3C23F2" w14:textId="2917B4BE" w:rsidR="00BC317C" w:rsidRPr="00FF59DA" w:rsidRDefault="00BC317C" w:rsidP="00BC317C">
            <w:pPr>
              <w:spacing w:before="0" w:after="0" w:line="240" w:lineRule="auto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8,6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E0BCC28" w14:textId="0D7DA87B" w:rsidR="00BC317C" w:rsidRPr="00FF59DA" w:rsidRDefault="00BC317C" w:rsidP="00BC317C">
            <w:pPr>
              <w:spacing w:before="0" w:after="0" w:line="240" w:lineRule="auto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7,2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22E96E36" w14:textId="4CBB20EA" w:rsidR="00BC317C" w:rsidRPr="00FF59DA" w:rsidRDefault="00843ED9" w:rsidP="00BC317C">
            <w:pPr>
              <w:spacing w:before="0" w:after="0" w:line="240" w:lineRule="auto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6,0</w:t>
            </w:r>
          </w:p>
        </w:tc>
      </w:tr>
      <w:tr w:rsidR="00BC317C" w:rsidRPr="00D24571" w14:paraId="4F16D325" w14:textId="7035D2B3" w:rsidTr="00BD7140">
        <w:trPr>
          <w:trHeight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0404FCD1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E63A243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rFonts w:cs="Fira Sans"/>
                <w:color w:val="000000"/>
                <w:szCs w:val="19"/>
              </w:rPr>
              <w:t>umiarkowany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F54B0FD" w14:textId="28B526CA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47,9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81D34A8" w14:textId="489DDE63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39,2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5BE108FF" w14:textId="55D6C463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32,2</w:t>
            </w:r>
          </w:p>
        </w:tc>
      </w:tr>
      <w:tr w:rsidR="00BC317C" w:rsidRPr="00D24571" w14:paraId="056FCE10" w14:textId="63231519" w:rsidTr="00BD7140">
        <w:trPr>
          <w:trHeight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9AF083C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ADBBED1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rFonts w:cs="Fira Sans"/>
                <w:color w:val="000000"/>
                <w:szCs w:val="19"/>
              </w:rPr>
              <w:t>żaden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B340350" w14:textId="6B694EFC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43,5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85F313D" w14:textId="4207FD47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53,6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53ED4097" w14:textId="45E18A8F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61,8</w:t>
            </w:r>
          </w:p>
        </w:tc>
      </w:tr>
      <w:tr w:rsidR="00BC317C" w:rsidRPr="00D24571" w14:paraId="70C7ED76" w14:textId="4FD3B8E5" w:rsidTr="00BD7140">
        <w:trPr>
          <w:trHeight w:hRule="exact" w:val="482"/>
        </w:trPr>
        <w:tc>
          <w:tcPr>
            <w:tcW w:w="3283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2D40DF8E" w14:textId="6235FF7A" w:rsidR="00BC317C" w:rsidRPr="00FF59DA" w:rsidRDefault="00BC317C" w:rsidP="00BC317C">
            <w:pPr>
              <w:rPr>
                <w:b/>
                <w:szCs w:val="19"/>
              </w:rPr>
            </w:pPr>
            <w:r w:rsidRPr="00FF59DA">
              <w:rPr>
                <w:b/>
                <w:szCs w:val="19"/>
              </w:rPr>
              <w:t>Czy w związku z obecną sytuacją epidemiologiczną (koronawirus COVID-19), obawia się Pan/Pani utraty pracy lub zaprzestania prowadzenia własnej działalności?</w:t>
            </w: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CCD16B7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 xml:space="preserve">zdecydowanie tak                                                                                                                                      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2ED32EF" w14:textId="478C5DA4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0,5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7DA9F0C" w14:textId="6EF1360A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0,5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8691372" w14:textId="788D6E6E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0,3</w:t>
            </w:r>
          </w:p>
        </w:tc>
      </w:tr>
      <w:tr w:rsidR="00BC317C" w:rsidRPr="00D24571" w14:paraId="74863483" w14:textId="421B9F42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40EDC4A0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C9CF23B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 xml:space="preserve">możliwe                                                                                                                                               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C05C5E9" w14:textId="36B31931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3,6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9D357B9" w14:textId="0FDA3483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3,0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38B96C36" w14:textId="0AE2CA78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2,9</w:t>
            </w:r>
          </w:p>
        </w:tc>
      </w:tr>
      <w:tr w:rsidR="00BC317C" w:rsidRPr="00D24571" w14:paraId="53FFA65B" w14:textId="3C79272A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5B99809F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AE8377E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 xml:space="preserve">raczej nie                                                                                                                                            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9A5AD8C" w14:textId="411D328C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16,7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74982B3" w14:textId="1828FE1A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13,2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EE03E0B" w14:textId="4C0C3BD8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12,6</w:t>
            </w:r>
          </w:p>
        </w:tc>
      </w:tr>
      <w:tr w:rsidR="00BC317C" w:rsidRPr="00D24571" w14:paraId="6141B0D2" w14:textId="4BB8DFEC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119DCA60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6D698C21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>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531C43B" w14:textId="77A8EBBB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38,9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B3A7D14" w14:textId="26685F4B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40,7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E7335DB" w14:textId="3FED8B01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42,0</w:t>
            </w:r>
          </w:p>
        </w:tc>
      </w:tr>
      <w:tr w:rsidR="00BC317C" w:rsidRPr="00D24571" w14:paraId="4652C08D" w14:textId="74E5D338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0295AA2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D86B35F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>nie mam zdania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39C1807" w14:textId="0D1C8B8D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1,3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F31D578" w14:textId="1B2268C1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2,3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2FE5022E" w14:textId="0D787B7E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2,5</w:t>
            </w:r>
          </w:p>
        </w:tc>
      </w:tr>
      <w:tr w:rsidR="00BC317C" w:rsidRPr="00D24571" w14:paraId="4692BAE9" w14:textId="7F917BD8" w:rsidTr="00684FAF">
        <w:trPr>
          <w:trHeight w:hRule="exact" w:val="652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6FB1AC60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E2EBFD6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>nie dotyczy (dla osób niepracujących)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2822A04" w14:textId="1219875D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39,0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6ACC0374" w14:textId="786AA6B1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40,3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B490535" w14:textId="52C656F8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39,7</w:t>
            </w:r>
          </w:p>
        </w:tc>
      </w:tr>
      <w:tr w:rsidR="00BC317C" w:rsidRPr="00D24571" w14:paraId="0D0A969B" w14:textId="0B597FEC" w:rsidTr="00BD7140">
        <w:trPr>
          <w:trHeight w:hRule="exact" w:val="369"/>
        </w:trPr>
        <w:tc>
          <w:tcPr>
            <w:tcW w:w="3283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06196639" w14:textId="508956E2" w:rsidR="00BC317C" w:rsidRPr="00FF59DA" w:rsidRDefault="00BC317C" w:rsidP="00BC317C">
            <w:pPr>
              <w:rPr>
                <w:b/>
                <w:szCs w:val="19"/>
              </w:rPr>
            </w:pPr>
            <w:r w:rsidRPr="00FF59DA">
              <w:rPr>
                <w:b/>
                <w:szCs w:val="19"/>
              </w:rPr>
              <w:t>Jakim zagrożeniem, Pana/Pani zdaniem, jest obecna sytuacja epidemiologiczna (koronawirus COVID-19) dla zdrowia populacji Polski jako całości?</w:t>
            </w: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7734990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duże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CD9DD46" w14:textId="2E89BF13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10,8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A26B88C" w14:textId="75740F98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8,3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38D4705" w14:textId="1A1891A0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6,5</w:t>
            </w:r>
          </w:p>
        </w:tc>
      </w:tr>
      <w:tr w:rsidR="00BC317C" w:rsidRPr="00D24571" w14:paraId="5890636E" w14:textId="5DEA4CD4" w:rsidTr="00BD7140">
        <w:trPr>
          <w:trHeight w:hRule="exact" w:val="480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6A40796B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67EF827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przeciętne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002DACB" w14:textId="0087364E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41,3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6EA4692D" w14:textId="5E3AFA05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30,9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0923BD5" w14:textId="02722A39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28,2</w:t>
            </w:r>
          </w:p>
        </w:tc>
      </w:tr>
      <w:tr w:rsidR="00BC317C" w:rsidRPr="00D24571" w14:paraId="6520FBE6" w14:textId="050E138E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64349F4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E78EB0F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małe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FDE7AFD" w14:textId="179667B0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40,0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4E163A1" w14:textId="00149007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46,4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810D268" w14:textId="5BCAFA8C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47,1</w:t>
            </w:r>
          </w:p>
        </w:tc>
      </w:tr>
      <w:tr w:rsidR="00BC317C" w:rsidRPr="00D24571" w14:paraId="29551225" w14:textId="08649804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D6C850A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738AC59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brak zagrożenia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4389266" w14:textId="2FE5FBCA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7,9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ECB7D26" w14:textId="24F94469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14,4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16287674" w14:textId="647244AF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18,2</w:t>
            </w:r>
          </w:p>
        </w:tc>
      </w:tr>
      <w:tr w:rsidR="00BC317C" w:rsidRPr="00D24571" w14:paraId="6CC1C1EC" w14:textId="2954F120" w:rsidTr="00BD7140">
        <w:trPr>
          <w:trHeight w:val="369"/>
        </w:trPr>
        <w:tc>
          <w:tcPr>
            <w:tcW w:w="3283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FA5ED08" w14:textId="3566878F" w:rsidR="00BC317C" w:rsidRPr="00FF59DA" w:rsidRDefault="00BC317C" w:rsidP="00BC317C">
            <w:pPr>
              <w:rPr>
                <w:b/>
                <w:szCs w:val="19"/>
              </w:rPr>
            </w:pPr>
            <w:r w:rsidRPr="00FF59DA">
              <w:rPr>
                <w:b/>
                <w:szCs w:val="19"/>
              </w:rPr>
              <w:t>Jakim zagrożeniem, Pana/Pani zdaniem, jest obecna sytuacja epidemiologiczna (koronawirus COVID-19) dla Pana/Pani osobistego zdrowia?</w:t>
            </w: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B8332B5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duże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33D2BAF" w14:textId="09C230F6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9,4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4D5FC17" w14:textId="79DD0569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8,2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3AB3325F" w14:textId="0EC1D14F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6,0</w:t>
            </w:r>
          </w:p>
        </w:tc>
      </w:tr>
      <w:tr w:rsidR="00BC317C" w:rsidRPr="00D24571" w14:paraId="15D42C83" w14:textId="07A03916" w:rsidTr="00BD7140">
        <w:trPr>
          <w:trHeight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60396368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4A7838C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przeciętne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96E4183" w14:textId="2F258841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38,6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657971CB" w14:textId="4DE8E9DF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26,8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28BABAEA" w14:textId="3C876E1C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24,7</w:t>
            </w:r>
          </w:p>
        </w:tc>
      </w:tr>
      <w:tr w:rsidR="00BC317C" w:rsidRPr="00D24571" w14:paraId="50BE4998" w14:textId="1EA16625" w:rsidTr="00BD7140">
        <w:trPr>
          <w:trHeight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07BC630D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6130ABCF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małe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33C05FC" w14:textId="7B60FC0E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42,2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B5E64F8" w14:textId="52B2A271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47,3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30D869B1" w14:textId="062DB5A3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48,6</w:t>
            </w:r>
          </w:p>
        </w:tc>
      </w:tr>
      <w:tr w:rsidR="00BC317C" w:rsidRPr="00D24571" w14:paraId="39993059" w14:textId="795B7361" w:rsidTr="00BD7140">
        <w:trPr>
          <w:trHeight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2F1A3D23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CA8374B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brak zagrożenia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C5DE7F9" w14:textId="2A0E9E8C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9,8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A49935F" w14:textId="0DE51E01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17,7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44664666" w14:textId="5BB76F19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20,7</w:t>
            </w:r>
          </w:p>
        </w:tc>
      </w:tr>
      <w:tr w:rsidR="00BC317C" w:rsidRPr="00D24571" w14:paraId="062FFA08" w14:textId="22A7A221" w:rsidTr="00BD7140">
        <w:trPr>
          <w:trHeight w:hRule="exact" w:val="369"/>
        </w:trPr>
        <w:tc>
          <w:tcPr>
            <w:tcW w:w="3283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44E08798" w14:textId="64204EE4" w:rsidR="00BC317C" w:rsidRPr="00FF59DA" w:rsidRDefault="00BC317C" w:rsidP="00BC317C">
            <w:pPr>
              <w:spacing w:before="0"/>
              <w:rPr>
                <w:szCs w:val="19"/>
              </w:rPr>
            </w:pPr>
            <w:r w:rsidRPr="00FF59DA">
              <w:rPr>
                <w:b/>
                <w:szCs w:val="19"/>
              </w:rPr>
              <w:t>Jakim zagrożeniem, Pana/Pani zdaniem, jest obecna sytuacja epidemiologiczna (koronawirus COVID-19) dla gospodarki w Polsce?</w:t>
            </w: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4BEB412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duże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30F1F48" w14:textId="29BCC83C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17,6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792A4A2" w14:textId="4A5A5E4B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14,5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1403951F" w14:textId="272E04CD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12,1</w:t>
            </w:r>
          </w:p>
        </w:tc>
      </w:tr>
      <w:tr w:rsidR="00BC317C" w:rsidRPr="00D24571" w14:paraId="4E590D7A" w14:textId="687C8486" w:rsidTr="00BD7140">
        <w:trPr>
          <w:trHeight w:hRule="exact" w:val="554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7997B575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C193E51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przeciętne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F788A28" w14:textId="07E03B71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42,6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9395764" w14:textId="40550982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36,9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BF506B6" w14:textId="45E7B71F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31,6</w:t>
            </w:r>
          </w:p>
        </w:tc>
      </w:tr>
      <w:tr w:rsidR="00BC317C" w:rsidRPr="00D24571" w14:paraId="67E416C1" w14:textId="520F3B86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4966DF5B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A937E54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małe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7620EF1" w14:textId="195AA78E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33,0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0DB5FD0" w14:textId="45DAB892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36,2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2D6B617E" w14:textId="6568ED10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40,0</w:t>
            </w:r>
          </w:p>
        </w:tc>
      </w:tr>
      <w:tr w:rsidR="00BC317C" w:rsidRPr="00D24571" w14:paraId="2DEFA277" w14:textId="0B87E223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449D6D6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FC398BA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brak zagrożenia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DC6C7E6" w14:textId="72E7858A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6,8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486711C" w14:textId="36FAEA6E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12,4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76FB1780" w14:textId="709D47E6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16,3</w:t>
            </w:r>
          </w:p>
        </w:tc>
      </w:tr>
      <w:tr w:rsidR="00BC317C" w:rsidRPr="00D24571" w14:paraId="58E3C50B" w14:textId="19C191F2" w:rsidTr="00BD7140">
        <w:trPr>
          <w:trHeight w:hRule="exact" w:val="369"/>
        </w:trPr>
        <w:tc>
          <w:tcPr>
            <w:tcW w:w="3283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5D3875E3" w14:textId="218C23DA" w:rsidR="00BC317C" w:rsidRPr="00FF59DA" w:rsidRDefault="00BC317C" w:rsidP="00BC317C">
            <w:pPr>
              <w:rPr>
                <w:b/>
                <w:szCs w:val="19"/>
              </w:rPr>
            </w:pPr>
            <w:r w:rsidRPr="00FF59DA">
              <w:rPr>
                <w:b/>
                <w:szCs w:val="19"/>
              </w:rPr>
              <w:t>Jakim zagrożeniem, Pana/Pani zdaniem, jest obecna sytuacja epidemiologiczna (koronawirus COVID-19) dla Pana/Pani osobistej sytuacji finansowej?</w:t>
            </w: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A0F6A51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duże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C6E9200" w14:textId="53005BFF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5,6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3FCF10B" w14:textId="4FD61DE7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4,6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3208C1EA" w14:textId="0858E578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4,6</w:t>
            </w:r>
          </w:p>
        </w:tc>
      </w:tr>
      <w:tr w:rsidR="00BC317C" w:rsidRPr="00D24571" w14:paraId="4D330D91" w14:textId="1503EF0C" w:rsidTr="00BD7140">
        <w:trPr>
          <w:trHeight w:hRule="exact" w:val="592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50B15EE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5552AA0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przeciętne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F50E377" w14:textId="6445FFB5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27,3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0EEAC28" w14:textId="6C6FA5F5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23,2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52F66C4F" w14:textId="5567E730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19,4</w:t>
            </w:r>
          </w:p>
        </w:tc>
      </w:tr>
      <w:tr w:rsidR="00BC317C" w:rsidRPr="00D24571" w14:paraId="3F3487BB" w14:textId="52A60171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A9C5C80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B9578C3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małe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04697A5" w14:textId="123E94BA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40,7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80A45B2" w14:textId="05DC6CA1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40,5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459237B9" w14:textId="0E1CF7EE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40,8</w:t>
            </w:r>
          </w:p>
        </w:tc>
      </w:tr>
      <w:tr w:rsidR="00BC317C" w:rsidRPr="00D24571" w14:paraId="6EED5DDA" w14:textId="15708EB9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5D47F543" w14:textId="77777777" w:rsidR="00BC317C" w:rsidRPr="00FF59DA" w:rsidRDefault="00BC317C" w:rsidP="00BC317C">
            <w:pPr>
              <w:rPr>
                <w:szCs w:val="19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C98ED7F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brak zagrożenia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1DBF908" w14:textId="744013C8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26,4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9B0FB89" w14:textId="5943E1CE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31,7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1A2012DF" w14:textId="72AD4FCD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35,2</w:t>
            </w:r>
          </w:p>
        </w:tc>
      </w:tr>
      <w:tr w:rsidR="00BC317C" w:rsidRPr="00D24571" w14:paraId="164D1752" w14:textId="5B80A94F" w:rsidTr="00BD7140">
        <w:trPr>
          <w:trHeight w:hRule="exact" w:val="369"/>
        </w:trPr>
        <w:tc>
          <w:tcPr>
            <w:tcW w:w="3283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23366C03" w14:textId="2311FB06" w:rsidR="00BC317C" w:rsidRPr="00FF59DA" w:rsidRDefault="00BC317C" w:rsidP="00BC317C">
            <w:pPr>
              <w:rPr>
                <w:b/>
                <w:szCs w:val="19"/>
              </w:rPr>
            </w:pPr>
            <w:r w:rsidRPr="00FF59DA">
              <w:rPr>
                <w:b/>
                <w:szCs w:val="19"/>
              </w:rPr>
              <w:t>Jakim zagrożeniem, Pana/Pani zdaniem, jest obecna sytuacja epidemiologiczna (koronawirus COVID-19) dla codziennego życia w Pana/Pani lokalnej społeczności?</w:t>
            </w: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9DA6436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duże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A436381" w14:textId="1C3A894F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5,1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2FD38B8" w14:textId="0CB25DA4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4,6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71EC33A8" w14:textId="7DDB5917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4,0</w:t>
            </w:r>
          </w:p>
        </w:tc>
      </w:tr>
      <w:tr w:rsidR="00BC317C" w:rsidRPr="00D24571" w14:paraId="5759FBCD" w14:textId="0D86ACD2" w:rsidTr="00BD7140">
        <w:trPr>
          <w:trHeight w:hRule="exact" w:val="460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</w:tcPr>
          <w:p w14:paraId="268454E5" w14:textId="77777777" w:rsidR="00BC317C" w:rsidRPr="00D24571" w:rsidRDefault="00BC317C" w:rsidP="00BC317C">
            <w:pPr>
              <w:rPr>
                <w:sz w:val="14"/>
                <w:szCs w:val="14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DB9A032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przeciętne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5437130" w14:textId="31BF0A10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37,2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991BB92" w14:textId="08F1C51C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28,0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2A0A047" w14:textId="62F5BDAA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22,8</w:t>
            </w:r>
          </w:p>
        </w:tc>
      </w:tr>
      <w:tr w:rsidR="00BC317C" w:rsidRPr="00D24571" w14:paraId="2E470172" w14:textId="673168CE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</w:tcPr>
          <w:p w14:paraId="321DDE9C" w14:textId="77777777" w:rsidR="00BC317C" w:rsidRPr="00D24571" w:rsidRDefault="00BC317C" w:rsidP="00BC317C">
            <w:pPr>
              <w:rPr>
                <w:sz w:val="14"/>
                <w:szCs w:val="14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EF1D92B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małe zagrożenie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F251FEF" w14:textId="3E23669D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46,0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B172E9D" w14:textId="6F246BA6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48,2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6D8E9CB3" w14:textId="32ABE885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49,1</w:t>
            </w:r>
          </w:p>
        </w:tc>
      </w:tr>
      <w:tr w:rsidR="00BC317C" w:rsidRPr="00D24571" w14:paraId="41FCB5C6" w14:textId="131E6528" w:rsidTr="00BD7140">
        <w:trPr>
          <w:trHeight w:hRule="exact" w:val="369"/>
        </w:trPr>
        <w:tc>
          <w:tcPr>
            <w:tcW w:w="3283" w:type="dxa"/>
            <w:vMerge/>
            <w:tcBorders>
              <w:top w:val="single" w:sz="4" w:space="0" w:color="001D77"/>
              <w:left w:val="nil"/>
              <w:bottom w:val="nil"/>
              <w:right w:val="single" w:sz="4" w:space="0" w:color="001D77"/>
            </w:tcBorders>
          </w:tcPr>
          <w:p w14:paraId="750F4249" w14:textId="77777777" w:rsidR="00BC317C" w:rsidRPr="00D24571" w:rsidRDefault="00BC317C" w:rsidP="00BC317C">
            <w:pPr>
              <w:rPr>
                <w:sz w:val="14"/>
                <w:szCs w:val="14"/>
              </w:rPr>
            </w:pPr>
          </w:p>
        </w:tc>
        <w:tc>
          <w:tcPr>
            <w:tcW w:w="1713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vAlign w:val="center"/>
          </w:tcPr>
          <w:p w14:paraId="656EDC7C" w14:textId="77777777" w:rsidR="00BC317C" w:rsidRPr="00FF59DA" w:rsidRDefault="00BC317C" w:rsidP="00BC317C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brak zagrożenia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vAlign w:val="center"/>
          </w:tcPr>
          <w:p w14:paraId="690D6586" w14:textId="6342BE9B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11,7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vAlign w:val="center"/>
          </w:tcPr>
          <w:p w14:paraId="404A5282" w14:textId="12973187" w:rsidR="00BC317C" w:rsidRPr="00FF59DA" w:rsidRDefault="00BC317C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19,2</w:t>
            </w:r>
          </w:p>
        </w:tc>
        <w:tc>
          <w:tcPr>
            <w:tcW w:w="1028" w:type="dxa"/>
            <w:tcBorders>
              <w:top w:val="single" w:sz="4" w:space="0" w:color="001D77"/>
              <w:left w:val="single" w:sz="4" w:space="0" w:color="001D77"/>
              <w:bottom w:val="nil"/>
              <w:right w:val="nil"/>
            </w:tcBorders>
            <w:vAlign w:val="center"/>
          </w:tcPr>
          <w:p w14:paraId="101B7930" w14:textId="080406F1" w:rsidR="00BC317C" w:rsidRPr="00FF59DA" w:rsidRDefault="00843ED9" w:rsidP="00BC317C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24,1</w:t>
            </w:r>
          </w:p>
        </w:tc>
      </w:tr>
    </w:tbl>
    <w:p w14:paraId="0F49274C" w14:textId="234B5E13" w:rsidR="00236BF9" w:rsidRDefault="00236BF9" w:rsidP="00370A04">
      <w:pPr>
        <w:spacing w:line="288" w:lineRule="auto"/>
        <w:rPr>
          <w:shd w:val="clear" w:color="auto" w:fill="FFFFFF"/>
        </w:rPr>
      </w:pPr>
    </w:p>
    <w:p w14:paraId="1D64C2F1" w14:textId="77777777" w:rsidR="00236BF9" w:rsidRDefault="00236BF9">
      <w:pPr>
        <w:spacing w:before="0" w:after="160" w:line="259" w:lineRule="auto"/>
        <w:rPr>
          <w:shd w:val="clear" w:color="auto" w:fill="FFFFFF"/>
        </w:rPr>
      </w:pPr>
      <w:r>
        <w:rPr>
          <w:shd w:val="clear" w:color="auto" w:fill="FFFFFF"/>
        </w:rPr>
        <w:br w:type="page"/>
      </w:r>
    </w:p>
    <w:p w14:paraId="474CC8E6" w14:textId="649105DF" w:rsidR="00110DB6" w:rsidRDefault="00110DB6" w:rsidP="00110DB6">
      <w:pPr>
        <w:pStyle w:val="tytuinformacji"/>
        <w:rPr>
          <w:szCs w:val="40"/>
          <w:shd w:val="clear" w:color="auto" w:fill="FFFFFF"/>
        </w:rPr>
      </w:pPr>
      <w:r>
        <w:rPr>
          <w:szCs w:val="40"/>
          <w:shd w:val="clear" w:color="auto" w:fill="FFFFFF"/>
        </w:rPr>
        <w:lastRenderedPageBreak/>
        <w:t>Załącznik nr 2</w:t>
      </w:r>
    </w:p>
    <w:p w14:paraId="1F4AC862" w14:textId="78175D8A" w:rsidR="008A3823" w:rsidRPr="00FE5C2F" w:rsidRDefault="008A3823" w:rsidP="008A3823">
      <w:pPr>
        <w:pStyle w:val="tytuinformacji"/>
        <w:spacing w:after="480"/>
        <w:rPr>
          <w:shd w:val="clear" w:color="auto" w:fill="FFFFFF"/>
        </w:rPr>
      </w:pPr>
      <w:r>
        <w:rPr>
          <w:shd w:val="clear" w:color="auto" w:fill="FFFFFF"/>
        </w:rPr>
        <w:t>P</w:t>
      </w:r>
      <w:r w:rsidRPr="004E324A">
        <w:rPr>
          <w:shd w:val="clear" w:color="auto" w:fill="FFFFFF"/>
        </w:rPr>
        <w:t xml:space="preserve">ytania dodatkowe w związku z </w:t>
      </w:r>
      <w:r>
        <w:rPr>
          <w:shd w:val="clear" w:color="auto" w:fill="FFFFFF"/>
        </w:rPr>
        <w:t xml:space="preserve">obecną sytuacją na terytorium Ukrainy </w:t>
      </w:r>
    </w:p>
    <w:p w14:paraId="12F61C17" w14:textId="76D96298" w:rsidR="008A3823" w:rsidRDefault="008A3823" w:rsidP="008A3823">
      <w:pPr>
        <w:pStyle w:val="tekstzboku"/>
        <w:rPr>
          <w:b/>
          <w:color w:val="auto"/>
          <w:sz w:val="19"/>
          <w:szCs w:val="19"/>
        </w:rPr>
      </w:pPr>
      <w:r>
        <w:rPr>
          <w:b/>
          <w:noProof/>
          <w:color w:val="auto"/>
          <w:sz w:val="19"/>
          <w:szCs w:val="19"/>
        </w:rPr>
        <mc:AlternateContent>
          <mc:Choice Requires="wps">
            <w:drawing>
              <wp:anchor distT="0" distB="0" distL="114300" distR="114300" simplePos="0" relativeHeight="251811840" behindDoc="1" locked="0" layoutInCell="1" allowOverlap="1" wp14:anchorId="31D82A0C" wp14:editId="01278F7D">
                <wp:simplePos x="0" y="0"/>
                <wp:positionH relativeFrom="margin">
                  <wp:align>left</wp:align>
                </wp:positionH>
                <wp:positionV relativeFrom="paragraph">
                  <wp:posOffset>21590</wp:posOffset>
                </wp:positionV>
                <wp:extent cx="2087880" cy="1628775"/>
                <wp:effectExtent l="0" t="0" r="26670" b="28575"/>
                <wp:wrapTight wrapText="bothSides">
                  <wp:wrapPolygon edited="0">
                    <wp:start x="1577" y="0"/>
                    <wp:lineTo x="0" y="1516"/>
                    <wp:lineTo x="0" y="20463"/>
                    <wp:lineTo x="1182" y="21726"/>
                    <wp:lineTo x="1380" y="21726"/>
                    <wp:lineTo x="20299" y="21726"/>
                    <wp:lineTo x="20496" y="21726"/>
                    <wp:lineTo x="21679" y="20463"/>
                    <wp:lineTo x="21679" y="1516"/>
                    <wp:lineTo x="20102" y="0"/>
                    <wp:lineTo x="1577" y="0"/>
                  </wp:wrapPolygon>
                </wp:wrapTight>
                <wp:docPr id="3" name="Prostokąt zaokrąglony 3" descr="Wartość wskaźnika oraz jego opis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087880" cy="1628775"/>
                        </a:xfrm>
                        <a:prstGeom prst="roundRect">
                          <a:avLst/>
                        </a:prstGeom>
                        <a:solidFill>
                          <a:srgbClr val="001D77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04754CF4" w14:textId="13C18C7E" w:rsidR="004F1D9E" w:rsidRDefault="00761F20" w:rsidP="008A3823">
                            <w:pPr>
                              <w:pStyle w:val="tekstnaniebieskimtle"/>
                              <w:rPr>
                                <w:rFonts w:ascii="Fira Sans SemiBold" w:hAnsi="Fira Sans SemiBold"/>
                                <w:color w:val="FFFFFF" w:themeColor="background1"/>
                                <w:sz w:val="40"/>
                                <w:szCs w:val="38"/>
                              </w:rPr>
                            </w:pPr>
                            <w:r>
                              <w:rPr>
                                <w:rStyle w:val="IkonawskanikaZnak"/>
                              </w:rPr>
                              <w:sym w:font="Wingdings" w:char="F0F1"/>
                            </w:r>
                            <w:r w:rsidR="004F1D9E">
                              <w:rPr>
                                <w:rFonts w:ascii="Fira Sans SemiBold" w:hAnsi="Fira Sans SemiBold"/>
                                <w:color w:val="FFFFFF" w:themeColor="background1"/>
                                <w:sz w:val="22"/>
                              </w:rPr>
                              <w:t xml:space="preserve">  </w:t>
                            </w:r>
                            <w:r>
                              <w:rPr>
                                <w:rFonts w:ascii="Fira Sans SemiBold" w:hAnsi="Fira Sans SemiBold"/>
                                <w:color w:val="FFFFFF" w:themeColor="background1"/>
                                <w:sz w:val="40"/>
                                <w:szCs w:val="38"/>
                              </w:rPr>
                              <w:t>78,8</w:t>
                            </w:r>
                            <w:r w:rsidR="004F1D9E" w:rsidRPr="008E1EB9">
                              <w:rPr>
                                <w:rFonts w:ascii="Fira Sans SemiBold" w:hAnsi="Fira Sans SemiBold"/>
                                <w:color w:val="FFFFFF" w:themeColor="background1"/>
                                <w:sz w:val="40"/>
                                <w:szCs w:val="38"/>
                              </w:rPr>
                              <w:t xml:space="preserve"> % </w:t>
                            </w:r>
                          </w:p>
                          <w:p w14:paraId="2315E4EA" w14:textId="06B1DC91" w:rsidR="004F1D9E" w:rsidRPr="008E1EB9" w:rsidRDefault="004F1D9E" w:rsidP="008A3823">
                            <w:pPr>
                              <w:pStyle w:val="tekstnaniebieskimtle"/>
                              <w:rPr>
                                <w:color w:val="FFFFFF" w:themeColor="background1"/>
                                <w:sz w:val="18"/>
                                <w:szCs w:val="20"/>
                              </w:rPr>
                            </w:pPr>
                            <w:r w:rsidRPr="008E1EB9">
                              <w:t xml:space="preserve">respondentów deklarowało wpływ </w:t>
                            </w:r>
                            <w:r>
                              <w:t xml:space="preserve">obecnej sytuacji na terytorium Ukrainy </w:t>
                            </w:r>
                            <w:r w:rsidRPr="008E1EB9">
                              <w:t>na odpowiedzi d</w:t>
                            </w:r>
                            <w:r>
                              <w:t>ot. koniunktury konsumenckiej (</w:t>
                            </w:r>
                            <w:r w:rsidRPr="008E1EB9">
                              <w:t>w</w:t>
                            </w:r>
                            <w:r>
                              <w:t xml:space="preserve"> maju</w:t>
                            </w:r>
                            <w:r w:rsidRPr="008E1EB9">
                              <w:t xml:space="preserve"> </w:t>
                            </w:r>
                            <w:r>
                              <w:t>było to 77,3</w:t>
                            </w:r>
                            <w:r w:rsidRPr="008E1EB9">
                              <w:t>%)</w:t>
                            </w:r>
                          </w:p>
                          <w:p w14:paraId="19FBA84C" w14:textId="77777777" w:rsidR="004F1D9E" w:rsidRDefault="004F1D9E" w:rsidP="008A3823">
                            <w:pPr>
                              <w:pStyle w:val="Akapitzlist"/>
                              <w:spacing w:before="0" w:after="0" w:line="240" w:lineRule="auto"/>
                              <w:ind w:left="0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31D82A0C" id="Prostokąt zaokrąglony 3" o:spid="_x0000_s1039" alt="Wartość wskaźnika oraz jego opis" style="position:absolute;margin-left:0;margin-top:1.7pt;width:164.4pt;height:128.25pt;z-index:-251504640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WCIBhAIAAGAFAAAOAAAAZHJzL2Uyb0RvYy54bWysVEtv2zAMvg/YfxB0X21nbZMFdYqgRYcB&#10;RVe0HXpWZCkWIIuapMTOfv0o+ZGgK3YY5oNMiuTHh0heXXeNJnvhvAJT0uIsp0QYDpUy25L+eLn7&#10;tKDEB2YqpsGIkh6Ep9erjx+uWrsUM6hBV8IRBDF+2dqS1iHYZZZ5XouG+TOwwqBQgmtYQNZts8qx&#10;FtEbnc3y/DJrwVXWARfe4+1tL6SrhC+l4OG7lF4EokuKsYV0unRu4pmtrthy65itFR/CYP8QRcOU&#10;QacT1C0LjOyc+gOqUdyBBxnOODQZSKm4SDlgNkX+JpvnmlmRcsHieDuVyf8/WP6wf7aPDsvQWr/0&#10;SMYsOuma+Mf4SJeKdZiKJbpAOF7O8sV8scCacpQVl7PFfH4Ry5kdza3z4auAhkSipA52pnrCJ0mV&#10;Yvt7H3r9US+69KBVdae0Tozbbm60I3sWny8vbufzwcWJWnaMPFHhoEU01uZJSKKqGGvymJpKTHiM&#10;c2FC0YtqVonezUWO3+gltmG0SGklwIgsMbwJewAYNXuQEbvPb9CPpiL15GSc/y2w3niySJ7BhMm4&#10;UQbcewAasxo89/oY/klpIhm6TYe1wZf7HFXj1Qaqw6MjDvoh8ZbfKXy3e+bDI3M4FfjWOOnhOx5S&#10;Q1tSGChKanC/3ruP+tisKKWkxSkrqf+5Y05Qor8ZbOMvxfl5HMvEnF/MZ8i4U8nmVGJ2zQ1gJxS4&#10;UyxPZNQPeiSlg+YVF8I6ekURMxx9l5QHNzI3oZ9+XClcrNdJDUfRsnBvni2P4LHQsSVfulfm7NC8&#10;Afv+AcaJZMs37dvrRksD610AqVJvH+s6PAGOceqlYeXEPXHKJ63jYlz9BgAA//8DAFBLAwQUAAYA&#10;CAAAACEAhNwZb90AAAAGAQAADwAAAGRycy9kb3ducmV2LnhtbEyPzU7DMBCE70i8g7VIXFDrkAJq&#10;QpwKld8DF1okrm68OBHxOsRu6r49ywmOoxnNfFOtkuvFhGPoPCm4nGcgkBpvOrIK3rePsyWIEDUZ&#10;3XtCBUcMsKpPTypdGn+gN5w20QouoVBqBW2MQyllaFp0Osz9gMTepx+djixHK82oD1zuepln2Y10&#10;uiNeaPWA6xabr83eKXj5tvLiY0ypeJ3SfbIPR3p+Wit1fpbubkFETPEvDL/4jA41M+38nkwQvQI+&#10;EhUsrkCwuciX/GOnIL8uCpB1Jf/j1z8AAAD//wMAUEsBAi0AFAAGAAgAAAAhALaDOJL+AAAA4QEA&#10;ABMAAAAAAAAAAAAAAAAAAAAAAFtDb250ZW50X1R5cGVzXS54bWxQSwECLQAUAAYACAAAACEAOP0h&#10;/9YAAACUAQAACwAAAAAAAAAAAAAAAAAvAQAAX3JlbHMvLnJlbHNQSwECLQAUAAYACAAAACEAZ1gi&#10;AYQCAABgBQAADgAAAAAAAAAAAAAAAAAuAgAAZHJzL2Uyb0RvYy54bWxQSwECLQAUAAYACAAAACEA&#10;hNwZb90AAAAGAQAADwAAAAAAAAAAAAAAAADeBAAAZHJzL2Rvd25yZXYueG1sUEsFBgAAAAAEAAQA&#10;8wAAAOgFAAAAAA==&#10;" fillcolor="#001d77" strokecolor="#1f4d78 [1604]" strokeweight="1pt">
                <v:stroke joinstyle="miter"/>
                <v:textbox>
                  <w:txbxContent>
                    <w:p w14:paraId="04754CF4" w14:textId="13C18C7E" w:rsidR="004F1D9E" w:rsidRDefault="00761F20" w:rsidP="008A3823">
                      <w:pPr>
                        <w:pStyle w:val="tekstnaniebieskimtle"/>
                        <w:rPr>
                          <w:rFonts w:ascii="Fira Sans SemiBold" w:hAnsi="Fira Sans SemiBold"/>
                          <w:color w:val="FFFFFF" w:themeColor="background1"/>
                          <w:sz w:val="40"/>
                          <w:szCs w:val="38"/>
                        </w:rPr>
                      </w:pPr>
                      <w:r>
                        <w:rPr>
                          <w:rStyle w:val="IkonawskanikaZnak"/>
                        </w:rPr>
                        <w:sym w:font="Wingdings" w:char="F0F1"/>
                      </w:r>
                      <w:r w:rsidR="004F1D9E">
                        <w:rPr>
                          <w:rFonts w:ascii="Fira Sans SemiBold" w:hAnsi="Fira Sans SemiBold"/>
                          <w:color w:val="FFFFFF" w:themeColor="background1"/>
                          <w:sz w:val="22"/>
                        </w:rPr>
                        <w:t xml:space="preserve">  </w:t>
                      </w:r>
                      <w:r>
                        <w:rPr>
                          <w:rFonts w:ascii="Fira Sans SemiBold" w:hAnsi="Fira Sans SemiBold"/>
                          <w:color w:val="FFFFFF" w:themeColor="background1"/>
                          <w:sz w:val="40"/>
                          <w:szCs w:val="38"/>
                        </w:rPr>
                        <w:t>78,8</w:t>
                      </w:r>
                      <w:r w:rsidR="004F1D9E" w:rsidRPr="008E1EB9">
                        <w:rPr>
                          <w:rFonts w:ascii="Fira Sans SemiBold" w:hAnsi="Fira Sans SemiBold"/>
                          <w:color w:val="FFFFFF" w:themeColor="background1"/>
                          <w:sz w:val="40"/>
                          <w:szCs w:val="38"/>
                        </w:rPr>
                        <w:t xml:space="preserve"> % </w:t>
                      </w:r>
                    </w:p>
                    <w:p w14:paraId="2315E4EA" w14:textId="06B1DC91" w:rsidR="004F1D9E" w:rsidRPr="008E1EB9" w:rsidRDefault="004F1D9E" w:rsidP="008A3823">
                      <w:pPr>
                        <w:pStyle w:val="tekstnaniebieskimtle"/>
                        <w:rPr>
                          <w:color w:val="FFFFFF" w:themeColor="background1"/>
                          <w:sz w:val="18"/>
                          <w:szCs w:val="20"/>
                        </w:rPr>
                      </w:pPr>
                      <w:r w:rsidRPr="008E1EB9">
                        <w:t xml:space="preserve">respondentów deklarowało wpływ </w:t>
                      </w:r>
                      <w:r>
                        <w:t xml:space="preserve">obecnej sytuacji na terytorium Ukrainy </w:t>
                      </w:r>
                      <w:r w:rsidRPr="008E1EB9">
                        <w:t>na odpowiedzi d</w:t>
                      </w:r>
                      <w:r>
                        <w:t>ot. koniunktury konsumenckiej (</w:t>
                      </w:r>
                      <w:r w:rsidRPr="008E1EB9">
                        <w:t>w</w:t>
                      </w:r>
                      <w:r>
                        <w:t xml:space="preserve"> maju</w:t>
                      </w:r>
                      <w:r w:rsidRPr="008E1EB9">
                        <w:t xml:space="preserve"> </w:t>
                      </w:r>
                      <w:r>
                        <w:t>było to 77,3</w:t>
                      </w:r>
                      <w:r w:rsidRPr="008E1EB9">
                        <w:t>%)</w:t>
                      </w:r>
                    </w:p>
                    <w:p w14:paraId="19FBA84C" w14:textId="77777777" w:rsidR="004F1D9E" w:rsidRDefault="004F1D9E" w:rsidP="008A3823">
                      <w:pPr>
                        <w:pStyle w:val="Akapitzlist"/>
                        <w:spacing w:before="0" w:after="0" w:line="240" w:lineRule="auto"/>
                        <w:ind w:left="0"/>
                      </w:pPr>
                    </w:p>
                  </w:txbxContent>
                </v:textbox>
                <w10:wrap type="tight" anchorx="margin"/>
              </v:roundrect>
            </w:pict>
          </mc:Fallback>
        </mc:AlternateContent>
      </w:r>
      <w:r w:rsidRPr="002A7CCE">
        <w:rPr>
          <w:b/>
          <w:color w:val="auto"/>
          <w:sz w:val="19"/>
          <w:szCs w:val="19"/>
        </w:rPr>
        <w:t>W</w:t>
      </w:r>
      <w:r>
        <w:rPr>
          <w:b/>
          <w:color w:val="auto"/>
          <w:sz w:val="19"/>
          <w:szCs w:val="19"/>
        </w:rPr>
        <w:t xml:space="preserve"> </w:t>
      </w:r>
      <w:r w:rsidR="0043076F">
        <w:rPr>
          <w:b/>
          <w:color w:val="auto"/>
          <w:sz w:val="19"/>
          <w:szCs w:val="19"/>
        </w:rPr>
        <w:t>czerwcu</w:t>
      </w:r>
      <w:r>
        <w:rPr>
          <w:b/>
          <w:color w:val="auto"/>
          <w:sz w:val="19"/>
          <w:szCs w:val="19"/>
        </w:rPr>
        <w:t xml:space="preserve"> 2022</w:t>
      </w:r>
      <w:r w:rsidRPr="002A7CCE">
        <w:rPr>
          <w:b/>
          <w:color w:val="auto"/>
          <w:sz w:val="19"/>
          <w:szCs w:val="19"/>
        </w:rPr>
        <w:t xml:space="preserve"> r. </w:t>
      </w:r>
      <w:r w:rsidR="003432F8">
        <w:rPr>
          <w:b/>
          <w:color w:val="auto"/>
          <w:sz w:val="19"/>
          <w:szCs w:val="19"/>
        </w:rPr>
        <w:t>dla 49,1</w:t>
      </w:r>
      <w:r w:rsidRPr="002A7CCE">
        <w:rPr>
          <w:b/>
          <w:color w:val="auto"/>
          <w:sz w:val="19"/>
          <w:szCs w:val="19"/>
        </w:rPr>
        <w:t>% respondentów obecna sytuacj</w:t>
      </w:r>
      <w:r>
        <w:rPr>
          <w:b/>
          <w:color w:val="auto"/>
          <w:sz w:val="19"/>
          <w:szCs w:val="19"/>
        </w:rPr>
        <w:t>a</w:t>
      </w:r>
      <w:r w:rsidRPr="002A7CCE">
        <w:rPr>
          <w:b/>
          <w:color w:val="auto"/>
          <w:sz w:val="19"/>
          <w:szCs w:val="19"/>
        </w:rPr>
        <w:t xml:space="preserve"> </w:t>
      </w:r>
      <w:r w:rsidR="00EF2C29">
        <w:rPr>
          <w:b/>
          <w:color w:val="auto"/>
          <w:sz w:val="19"/>
          <w:szCs w:val="19"/>
        </w:rPr>
        <w:t>na terytorium Ukrainy</w:t>
      </w:r>
      <w:r w:rsidRPr="002A7CCE">
        <w:rPr>
          <w:b/>
          <w:color w:val="auto"/>
          <w:sz w:val="19"/>
          <w:szCs w:val="19"/>
        </w:rPr>
        <w:t xml:space="preserve"> stanowi duże zagrożenie </w:t>
      </w:r>
      <w:r w:rsidRPr="00731406">
        <w:rPr>
          <w:b/>
          <w:color w:val="auto"/>
          <w:sz w:val="19"/>
          <w:szCs w:val="19"/>
        </w:rPr>
        <w:t xml:space="preserve">dla </w:t>
      </w:r>
      <w:r w:rsidR="003432F8">
        <w:rPr>
          <w:b/>
          <w:color w:val="auto"/>
          <w:sz w:val="19"/>
          <w:szCs w:val="19"/>
        </w:rPr>
        <w:t>gospodarki w Polsce</w:t>
      </w:r>
      <w:r w:rsidR="007A3096" w:rsidRPr="007A3096">
        <w:rPr>
          <w:b/>
          <w:color w:val="auto"/>
          <w:sz w:val="19"/>
          <w:szCs w:val="19"/>
        </w:rPr>
        <w:t xml:space="preserve"> </w:t>
      </w:r>
      <w:r w:rsidR="007A3096">
        <w:rPr>
          <w:b/>
          <w:color w:val="auto"/>
          <w:sz w:val="19"/>
          <w:szCs w:val="19"/>
        </w:rPr>
        <w:t>(</w:t>
      </w:r>
      <w:r w:rsidR="003432F8">
        <w:rPr>
          <w:b/>
          <w:color w:val="auto"/>
          <w:sz w:val="19"/>
          <w:szCs w:val="19"/>
        </w:rPr>
        <w:t>wzrost o 4,7</w:t>
      </w:r>
      <w:r w:rsidR="00936003" w:rsidRPr="002A7CCE">
        <w:rPr>
          <w:b/>
          <w:color w:val="auto"/>
          <w:sz w:val="19"/>
          <w:szCs w:val="19"/>
        </w:rPr>
        <w:t xml:space="preserve"> p. proc. w porównaniu do poprzedniego miesiąca).</w:t>
      </w:r>
    </w:p>
    <w:p w14:paraId="6828DB53" w14:textId="77777777" w:rsidR="00EF2C29" w:rsidRPr="00CF538E" w:rsidRDefault="00EF2C29" w:rsidP="008A3823">
      <w:pPr>
        <w:pStyle w:val="tekstzboku"/>
        <w:rPr>
          <w:b/>
          <w:color w:val="auto"/>
          <w:sz w:val="19"/>
          <w:szCs w:val="19"/>
        </w:rPr>
      </w:pPr>
    </w:p>
    <w:p w14:paraId="06A05296" w14:textId="77777777" w:rsidR="008A3823" w:rsidRDefault="008A3823" w:rsidP="008A3823">
      <w:pPr>
        <w:pStyle w:val="Nagwek1"/>
        <w:tabs>
          <w:tab w:val="left" w:pos="6330"/>
        </w:tabs>
      </w:pPr>
    </w:p>
    <w:p w14:paraId="4F8CE8C2" w14:textId="77777777" w:rsidR="008A3823" w:rsidRDefault="008A3823" w:rsidP="008A3823">
      <w:pPr>
        <w:pStyle w:val="Nagwek1"/>
        <w:tabs>
          <w:tab w:val="left" w:pos="6330"/>
        </w:tabs>
      </w:pPr>
      <w:r>
        <w:tab/>
      </w:r>
    </w:p>
    <w:p w14:paraId="6BCA3104" w14:textId="4E9F6B1A" w:rsidR="008A3823" w:rsidRDefault="008A3823" w:rsidP="008A3823">
      <w:pPr>
        <w:pStyle w:val="Nagwek1"/>
      </w:pPr>
    </w:p>
    <w:p w14:paraId="46C75ECA" w14:textId="54DCA600" w:rsidR="008A3823" w:rsidRPr="009A5A6D" w:rsidRDefault="00236BF9" w:rsidP="008A3823">
      <w:pPr>
        <w:pStyle w:val="Nagwek1"/>
        <w:spacing w:before="480" w:line="240" w:lineRule="exact"/>
      </w:pPr>
      <w:r w:rsidRPr="00633014">
        <w:rPr>
          <w:rFonts w:ascii="Fira Sans" w:hAnsi="Fira Sans"/>
          <w:b/>
          <w:noProof/>
          <w:spacing w:val="-2"/>
          <w:szCs w:val="19"/>
        </w:rPr>
        <mc:AlternateContent>
          <mc:Choice Requires="wps">
            <w:drawing>
              <wp:anchor distT="45720" distB="45720" distL="114300" distR="114300" simplePos="0" relativeHeight="251797504" behindDoc="1" locked="0" layoutInCell="1" allowOverlap="1" wp14:anchorId="27DD6B35" wp14:editId="54CE221D">
                <wp:simplePos x="0" y="0"/>
                <wp:positionH relativeFrom="column">
                  <wp:posOffset>5224145</wp:posOffset>
                </wp:positionH>
                <wp:positionV relativeFrom="paragraph">
                  <wp:posOffset>234950</wp:posOffset>
                </wp:positionV>
                <wp:extent cx="1725295" cy="1097280"/>
                <wp:effectExtent l="0" t="0" r="0" b="0"/>
                <wp:wrapTight wrapText="bothSides">
                  <wp:wrapPolygon edited="0">
                    <wp:start x="715" y="0"/>
                    <wp:lineTo x="715" y="21000"/>
                    <wp:lineTo x="20749" y="21000"/>
                    <wp:lineTo x="20749" y="0"/>
                    <wp:lineTo x="715" y="0"/>
                  </wp:wrapPolygon>
                </wp:wrapTight>
                <wp:docPr id="18" name="Pole tekstowe 18" descr="Znaczny wpływ sytuacji na terytorium Ukrainy na odpowiedzi na pytania dotyczące koniunktury konsumenckiej zadeklarowało 30,2% respondentów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109728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1080192B" w14:textId="57A13EC3" w:rsidR="004F1D9E" w:rsidRPr="00380DFD" w:rsidRDefault="004F1D9E" w:rsidP="008A3823">
                            <w:pPr>
                              <w:pStyle w:val="tekstzboku"/>
                            </w:pPr>
                            <w:r w:rsidRPr="007C5810">
                              <w:t>Znaczny wpływ</w:t>
                            </w:r>
                            <w:r>
                              <w:t xml:space="preserve"> obecnej</w:t>
                            </w:r>
                            <w:r w:rsidRPr="007C5810">
                              <w:t xml:space="preserve"> sytuacji </w:t>
                            </w:r>
                            <w:r>
                              <w:t>na terytorium Ukrainy</w:t>
                            </w:r>
                            <w:r w:rsidRPr="007C5810">
                              <w:t xml:space="preserve"> na odpowiedzi na pytania dotyczące koniunktur</w:t>
                            </w:r>
                            <w:r>
                              <w:t xml:space="preserve">y </w:t>
                            </w:r>
                            <w:r w:rsidR="00761F20">
                              <w:t>konsumenckiej zadeklarowało 30,2</w:t>
                            </w:r>
                            <w:r w:rsidRPr="007C5810">
                              <w:t>% respondentów</w:t>
                            </w:r>
                          </w:p>
                          <w:p w14:paraId="1D5230CF" w14:textId="77777777" w:rsidR="004F1D9E" w:rsidRPr="00D616D2" w:rsidRDefault="004F1D9E" w:rsidP="008A3823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7DD6B35" id="Pole tekstowe 18" o:spid="_x0000_s1040" type="#_x0000_t202" alt="Znaczny wpływ sytuacji na terytorium Ukrainy na odpowiedzi na pytania dotyczące koniunktury konsumenckiej zadeklarowało 30,2% respondentów" style="position:absolute;margin-left:411.35pt;margin-top:18.5pt;width:135.85pt;height:86.4pt;z-index:-25151897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iAwi/QEAANYDAAAOAAAAZHJzL2Uyb0RvYy54bWysU9uO2yAQfa/Uf0C8N74oaRIrzmq7260q&#10;bS/Sth+AMY5RgaFAYqdf3wF7s1H7VtUPCDzMmTlnDrubUStyEs5LMDUtFjklwnBopTnU9Pu3hzcb&#10;SnxgpmUKjKjpWXh6s3/9ajfYSpTQg2qFIwhifDXYmvYh2CrLPO+FZn4BVhgMduA0C3h0h6x1bEB0&#10;rbIyz99mA7jWOuDCe/x7PwXpPuF3neDhS9d5EYiqKfYW0urS2sQ12+9YdXDM9pLPbbB/6EIzabDo&#10;BeqeBUaOTv4FpSV34KELCw46g66TXCQOyKbI/2Dz1DMrEhcUx9uLTP7/wfLPpyf71ZEwvoMRB5hI&#10;ePsI/IcnBu56Zg7i1jkYesFaLFxEybLB+mpOjVL7ykeQZvgELQ6ZHQMkoLFzOqqCPAmi4wDOF9HF&#10;GAiPJdflqtyuKOEYK/LtutyksWSsek63zocPAjSJm5o6nGqCZ6dHH2I7rHq+EqsZeJBKpckqQ4aa&#10;blflKiVcRbQMaDwldU03efwmK0SW702bkgOTatpjAWVm2pHpxDmMzUhki10vY3KUoYH2jEI4mIyG&#10;DwM3PbhflAxospr6n0fmBCXqo0Ext8VyGV2ZDsvVusSDu4401xFmOELVNFAybe9CcvLE+RZF72SS&#10;46WTuWc0T1JpNnp05/U53Xp5jvvfAAAA//8DAFBLAwQUAAYACAAAACEAGEYpEt4AAAALAQAADwAA&#10;AGRycy9kb3ducmV2LnhtbEyPwU7DMBBE70j8g7VI3KhNCDQJ2VQIxBXUQitxc+NtEhGvo9htwt/j&#10;nuC42qeZN+Vqtr040eg7xwi3CwWCuHam4wbh8+P1JgPhg2aje8eE8EMeVtXlRakL4yZe02kTGhFD&#10;2BcaoQ1hKKT0dUtW+4UbiOPv4EarQzzHRppRTzHc9jJR6kFa3XFsaPVAzy3V35ujRdi+Hb52qXpv&#10;Xuz9MLlZSba5RLy+mp8eQQSawx8MZ/2oDlV02rsjGy96hCxJlhFFuFvGTWdA5WkKYo+QqDwDWZXy&#10;/4bqFwAA//8DAFBLAQItABQABgAIAAAAIQC2gziS/gAAAOEBAAATAAAAAAAAAAAAAAAAAAAAAABb&#10;Q29udGVudF9UeXBlc10ueG1sUEsBAi0AFAAGAAgAAAAhADj9If/WAAAAlAEAAAsAAAAAAAAAAAAA&#10;AAAALwEAAF9yZWxzLy5yZWxzUEsBAi0AFAAGAAgAAAAhAMqIDCL9AQAA1gMAAA4AAAAAAAAAAAAA&#10;AAAALgIAAGRycy9lMm9Eb2MueG1sUEsBAi0AFAAGAAgAAAAhABhGKRLeAAAACwEAAA8AAAAAAAAA&#10;AAAAAAAAVwQAAGRycy9kb3ducmV2LnhtbFBLBQYAAAAABAAEAPMAAABiBQAAAAA=&#10;" filled="f" stroked="f">
                <v:textbox>
                  <w:txbxContent>
                    <w:p w14:paraId="1080192B" w14:textId="57A13EC3" w:rsidR="004F1D9E" w:rsidRPr="00380DFD" w:rsidRDefault="004F1D9E" w:rsidP="008A3823">
                      <w:pPr>
                        <w:pStyle w:val="tekstzboku"/>
                      </w:pPr>
                      <w:r w:rsidRPr="007C5810">
                        <w:t>Znaczny wpływ</w:t>
                      </w:r>
                      <w:r>
                        <w:t xml:space="preserve"> obecnej</w:t>
                      </w:r>
                      <w:r w:rsidRPr="007C5810">
                        <w:t xml:space="preserve"> sytuacji </w:t>
                      </w:r>
                      <w:r>
                        <w:t>na terytorium Ukrainy</w:t>
                      </w:r>
                      <w:r w:rsidRPr="007C5810">
                        <w:t xml:space="preserve"> na odpowiedzi na pytania dotyczące koniunktur</w:t>
                      </w:r>
                      <w:r>
                        <w:t xml:space="preserve">y </w:t>
                      </w:r>
                      <w:r w:rsidR="00761F20">
                        <w:t>konsumenckiej zadeklarowało 30,2</w:t>
                      </w:r>
                      <w:r w:rsidRPr="007C5810">
                        <w:t>% respondentów</w:t>
                      </w:r>
                    </w:p>
                    <w:p w14:paraId="1D5230CF" w14:textId="77777777" w:rsidR="004F1D9E" w:rsidRPr="00D616D2" w:rsidRDefault="004F1D9E" w:rsidP="008A3823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 w:rsidR="008A3823">
        <w:t xml:space="preserve">Wpływ obecnej sytuacji </w:t>
      </w:r>
      <w:r w:rsidR="00EF2C29">
        <w:t>na terytorium Ukrainy</w:t>
      </w:r>
      <w:r w:rsidR="008A3823">
        <w:t xml:space="preserve"> na odpowiedzi dotyczące koniunktury konsumenckiej</w:t>
      </w:r>
    </w:p>
    <w:p w14:paraId="698C3A6E" w14:textId="757039D4" w:rsidR="008A3823" w:rsidRDefault="008A3823" w:rsidP="008A3823">
      <w:pPr>
        <w:spacing w:line="288" w:lineRule="auto"/>
      </w:pPr>
      <w:r>
        <w:t xml:space="preserve">Spośród respondentów deklarujących wpływ </w:t>
      </w:r>
      <w:r w:rsidR="00EF2C29">
        <w:t xml:space="preserve">obecnej </w:t>
      </w:r>
      <w:r>
        <w:t xml:space="preserve">sytuacji </w:t>
      </w:r>
      <w:r w:rsidR="00EF2C29">
        <w:t>na terytorium Ukrainy</w:t>
      </w:r>
      <w:r>
        <w:t xml:space="preserve"> na odpowiedzi dotyczą</w:t>
      </w:r>
      <w:r w:rsidR="006D2076">
        <w:t>ce koniunktury konsum</w:t>
      </w:r>
      <w:r w:rsidR="00761F20">
        <w:t>enckiej, 48,6</w:t>
      </w:r>
      <w:r>
        <w:t>% określiło go jako umiark</w:t>
      </w:r>
      <w:r w:rsidR="00761F20">
        <w:t>owany, a 30,2</w:t>
      </w:r>
      <w:r w:rsidR="00A15CC6">
        <w:t>% jako znaczny. Dla 2</w:t>
      </w:r>
      <w:r w:rsidR="00761F20">
        <w:t>1,2</w:t>
      </w:r>
      <w:r>
        <w:t>% respondentów obecna sytuacja nie mała żadnego wpływu na odpowiedzi.</w:t>
      </w:r>
    </w:p>
    <w:p w14:paraId="43AA8000" w14:textId="77777777" w:rsidR="008A3823" w:rsidRDefault="008A3823" w:rsidP="008A3823"/>
    <w:p w14:paraId="7EFD6B5E" w14:textId="444881BA" w:rsidR="008A3823" w:rsidRDefault="008A3823" w:rsidP="008A3823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drawing>
          <wp:anchor distT="0" distB="0" distL="114300" distR="114300" simplePos="0" relativeHeight="251798528" behindDoc="0" locked="0" layoutInCell="1" allowOverlap="1" wp14:anchorId="1DFA9609" wp14:editId="13C185AC">
            <wp:simplePos x="0" y="0"/>
            <wp:positionH relativeFrom="margin">
              <wp:align>right</wp:align>
            </wp:positionH>
            <wp:positionV relativeFrom="margin">
              <wp:posOffset>4858937</wp:posOffset>
            </wp:positionV>
            <wp:extent cx="5122545" cy="1980000"/>
            <wp:effectExtent l="0" t="0" r="1905" b="1270"/>
            <wp:wrapSquare wrapText="bothSides"/>
            <wp:docPr id="196" name="Wykres 196" descr="Wpływ obecnej sytuacji na terytorium Ukrainy na odpowiedzi – struktura odpowiedzi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6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C15772">
        <w:t>Wykres 1.</w:t>
      </w:r>
      <w:r w:rsidRPr="00C15772">
        <w:rPr>
          <w:shd w:val="clear" w:color="auto" w:fill="FFFFFF"/>
        </w:rPr>
        <w:t xml:space="preserve"> </w:t>
      </w:r>
      <w:r>
        <w:rPr>
          <w:shd w:val="clear" w:color="auto" w:fill="FFFFFF"/>
        </w:rPr>
        <w:t xml:space="preserve">Wpływ obecnej sytuacji </w:t>
      </w:r>
      <w:r w:rsidR="00EF2C29">
        <w:rPr>
          <w:shd w:val="clear" w:color="auto" w:fill="FFFFFF"/>
        </w:rPr>
        <w:t>na terytorium Ukrainy</w:t>
      </w:r>
      <w:r>
        <w:rPr>
          <w:shd w:val="clear" w:color="auto" w:fill="FFFFFF"/>
        </w:rPr>
        <w:t xml:space="preserve"> na odpowiedzi</w:t>
      </w:r>
      <w:r w:rsidRPr="00C15772">
        <w:rPr>
          <w:shd w:val="clear" w:color="auto" w:fill="FFFFFF"/>
        </w:rPr>
        <w:t xml:space="preserve"> </w:t>
      </w:r>
      <w:r>
        <w:rPr>
          <w:shd w:val="clear" w:color="auto" w:fill="FFFFFF"/>
        </w:rPr>
        <w:t>– struktura odpowiedzi (%)</w:t>
      </w:r>
    </w:p>
    <w:p w14:paraId="5B0D0084" w14:textId="2102004B" w:rsidR="008A3823" w:rsidRDefault="008A3823" w:rsidP="008A3823">
      <w:pPr>
        <w:pStyle w:val="Nagwek1"/>
      </w:pPr>
    </w:p>
    <w:p w14:paraId="1CD99C1A" w14:textId="64D20181" w:rsidR="008A3823" w:rsidRPr="00396FC5" w:rsidRDefault="00110DB6" w:rsidP="008A3823">
      <w:pPr>
        <w:pStyle w:val="Nagwek1"/>
        <w:spacing w:before="480" w:line="240" w:lineRule="exact"/>
      </w:pPr>
      <w:r w:rsidRPr="0047124B">
        <w:rPr>
          <w:noProof/>
        </w:rPr>
        <mc:AlternateContent>
          <mc:Choice Requires="wps">
            <w:drawing>
              <wp:anchor distT="45720" distB="45720" distL="114300" distR="114300" simplePos="0" relativeHeight="251803648" behindDoc="1" locked="0" layoutInCell="1" allowOverlap="1" wp14:anchorId="7CDC6CC6" wp14:editId="11417C51">
                <wp:simplePos x="0" y="0"/>
                <wp:positionH relativeFrom="column">
                  <wp:posOffset>5257165</wp:posOffset>
                </wp:positionH>
                <wp:positionV relativeFrom="paragraph">
                  <wp:posOffset>237490</wp:posOffset>
                </wp:positionV>
                <wp:extent cx="1725295" cy="985520"/>
                <wp:effectExtent l="0" t="0" r="0" b="5080"/>
                <wp:wrapTight wrapText="bothSides">
                  <wp:wrapPolygon edited="0">
                    <wp:start x="715" y="0"/>
                    <wp:lineTo x="715" y="21294"/>
                    <wp:lineTo x="20749" y="21294"/>
                    <wp:lineTo x="20749" y="0"/>
                    <wp:lineTo x="715" y="0"/>
                  </wp:wrapPolygon>
                </wp:wrapTight>
                <wp:docPr id="30" name="Pole tekstowe 30" descr="Zdecydowaną obawę utraty pracy lub zaprzestania pro-wadzenia własnej działalności wyraziło 2,3% responden-tów 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9855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BD4550F" w14:textId="0EC3C1DD" w:rsidR="004F1D9E" w:rsidRPr="00380DFD" w:rsidRDefault="004F1D9E" w:rsidP="008A3823">
                            <w:pPr>
                              <w:pStyle w:val="tekstzboku"/>
                            </w:pPr>
                            <w:r w:rsidRPr="00DE5407">
                              <w:t>Zdecydowaną obawę utraty pracy lub zaprzestania prowadzenia</w:t>
                            </w:r>
                            <w:r w:rsidR="00761F20">
                              <w:t xml:space="preserve"> własnej działalności wyraziło 2,3</w:t>
                            </w:r>
                            <w:r w:rsidRPr="00DE5407">
                              <w:t>% respondentów</w:t>
                            </w:r>
                            <w:r>
                              <w:t xml:space="preserve"> </w:t>
                            </w:r>
                          </w:p>
                          <w:p w14:paraId="1BD00D06" w14:textId="77777777" w:rsidR="004F1D9E" w:rsidRPr="00380DFD" w:rsidRDefault="004F1D9E" w:rsidP="008A3823">
                            <w:pPr>
                              <w:pStyle w:val="tekstzboku"/>
                            </w:pPr>
                          </w:p>
                          <w:p w14:paraId="17905A4D" w14:textId="77777777" w:rsidR="004F1D9E" w:rsidRPr="00D616D2" w:rsidRDefault="004F1D9E" w:rsidP="008A3823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CDC6CC6" id="Pole tekstowe 30" o:spid="_x0000_s1041" type="#_x0000_t202" alt="Zdecydowaną obawę utraty pracy lub zaprzestania pro-wadzenia własnej działalności wyraziło 2,3% responden-tów " style="position:absolute;margin-left:413.95pt;margin-top:18.7pt;width:135.85pt;height:77.6pt;z-index:-25151283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4spK/AEAANUDAAAOAAAAZHJzL2Uyb0RvYy54bWysU8tu2zAQvBfoPxC817IFq4kFy0GaNEWB&#10;9AGk/YA1RVlESS5L0pbcr++SchyjvRXVgSC13Nmd2eH6ZjSaHaQPCm3DF7M5Z9IKbJXdNfz7t4c3&#10;15yFCLYFjVY2/CgDv9m8frUeXC1L7FG30jMCsaEeXMP7GF1dFEH00kCYoZOWgh16A5GOfle0HgZC&#10;N7oo5/O3xYC+dR6FDIH+3k9Bvsn4XSdF/NJ1QUamG069xbz6vG7TWmzWUO88uF6JUxvwD10YUJaK&#10;nqHuIQLbe/UXlFHCY8AuzgSaArtOCZk5EJvF/A82Tz04mbmQOMGdZQr/D1Z8Pjy5r57F8R2ONMBM&#10;IrhHFD8Cs3jXg93JW+9x6CW0VHiRJCsGF+pTapI61CGBbIdP2NKQYR8xA42dN0kV4skInQZwPIsu&#10;x8hEKnlVVuWq4kxQbHVdVWWeSgH1c7bzIX6QaFjaNNzTUDM6HB5DTN1A/XwlFbP4oLTOg9WWDQRa&#10;lVVOuIgYFcl3WpmGX8/TNzkhkXxv25wcQelpTwW0PbFORCfKcdyOTLXEoErJSYUttkfSwePkM3oX&#10;tOnR/+JsII81PPzcg5ec6Y+WtFwtlstkynxYVlfEnPnLyPYyAlYQVMMjZ9P2LmYjT5xvSfNOZTle&#10;Ojn1TN7JKp18nsx5ec63Xl7j5jcAAAD//wMAUEsDBBQABgAIAAAAIQD5Op5x3wAAAAsBAAAPAAAA&#10;ZHJzL2Rvd25yZXYueG1sTI9NT8MwDIbvSPyHyEjcmEMZ3VKaTgjEFcT4kLhljddWNE7VZGv592Qn&#10;uNnyo9fPW25m14sjjaHzrOF6IUEQ19523Gh4f3u6WoMI0bA1vWfS8EMBNtX5WWkK6yd+peM2NiKF&#10;cCiMhjbGoUAMdUvOhIUfiNNt70dnYlrHBu1ophTuesykzNGZjtOH1gz00FL9vT04DR/P+6/PpXxp&#10;Ht3tMPlZIjuFWl9ezPd3ICLN8Q+Gk35Shyo57fyBbRC9hnW2UgnVcLNagjgBUqkcxC5NKssBqxL/&#10;d6h+AQAA//8DAFBLAQItABQABgAIAAAAIQC2gziS/gAAAOEBAAATAAAAAAAAAAAAAAAAAAAAAABb&#10;Q29udGVudF9UeXBlc10ueG1sUEsBAi0AFAAGAAgAAAAhADj9If/WAAAAlAEAAAsAAAAAAAAAAAAA&#10;AAAALwEAAF9yZWxzLy5yZWxzUEsBAi0AFAAGAAgAAAAhANbiykr8AQAA1QMAAA4AAAAAAAAAAAAA&#10;AAAALgIAAGRycy9lMm9Eb2MueG1sUEsBAi0AFAAGAAgAAAAhAPk6nnHfAAAACwEAAA8AAAAAAAAA&#10;AAAAAAAAVgQAAGRycy9kb3ducmV2LnhtbFBLBQYAAAAABAAEAPMAAABiBQAAAAA=&#10;" filled="f" stroked="f">
                <v:textbox>
                  <w:txbxContent>
                    <w:p w14:paraId="7BD4550F" w14:textId="0EC3C1DD" w:rsidR="004F1D9E" w:rsidRPr="00380DFD" w:rsidRDefault="004F1D9E" w:rsidP="008A3823">
                      <w:pPr>
                        <w:pStyle w:val="tekstzboku"/>
                      </w:pPr>
                      <w:r w:rsidRPr="00DE5407">
                        <w:t>Zdecydowaną obawę utraty pracy lub zaprzestania prowadzenia</w:t>
                      </w:r>
                      <w:r w:rsidR="00761F20">
                        <w:t xml:space="preserve"> własnej działalności wyraziło 2,3</w:t>
                      </w:r>
                      <w:r w:rsidRPr="00DE5407">
                        <w:t>% respondentów</w:t>
                      </w:r>
                      <w:r>
                        <w:t xml:space="preserve"> </w:t>
                      </w:r>
                    </w:p>
                    <w:p w14:paraId="1BD00D06" w14:textId="77777777" w:rsidR="004F1D9E" w:rsidRPr="00380DFD" w:rsidRDefault="004F1D9E" w:rsidP="008A3823">
                      <w:pPr>
                        <w:pStyle w:val="tekstzboku"/>
                      </w:pPr>
                    </w:p>
                    <w:p w14:paraId="17905A4D" w14:textId="77777777" w:rsidR="004F1D9E" w:rsidRPr="00D616D2" w:rsidRDefault="004F1D9E" w:rsidP="008A3823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 w:rsidR="008A3823">
        <w:t xml:space="preserve">Obawa utraty pracy lub zaprzestania prowadzenia własnej działalności w związku z obecną sytuacją </w:t>
      </w:r>
      <w:r w:rsidR="00EF2C29">
        <w:t>na terytorium Ukrainy</w:t>
      </w:r>
    </w:p>
    <w:p w14:paraId="6346443F" w14:textId="5F73D0A4" w:rsidR="008A3823" w:rsidRPr="0047124B" w:rsidRDefault="008A3823" w:rsidP="008A3823">
      <w:pPr>
        <w:spacing w:line="288" w:lineRule="auto"/>
      </w:pPr>
      <w:r w:rsidRPr="0047124B">
        <w:t xml:space="preserve">Spośród osób pracujących, zdecydowaną obawę utraty pracy lub zaprzestania prowadzenia własnej działalności odczuwa </w:t>
      </w:r>
      <w:r w:rsidR="00761F20">
        <w:t>2</w:t>
      </w:r>
      <w:r w:rsidRPr="0047124B">
        <w:t>,</w:t>
      </w:r>
      <w:r w:rsidR="00761F20">
        <w:t>3</w:t>
      </w:r>
      <w:r w:rsidRPr="0047124B">
        <w:t>% respondentów. W przypadku wariantów odpowiedzi „możliwe” i „raczej nie” odsetek o</w:t>
      </w:r>
      <w:r w:rsidR="00761F20">
        <w:t>dpowiedzi wynosił odpowiednio 7,3% oraz 26,7</w:t>
      </w:r>
      <w:r w:rsidRPr="0047124B">
        <w:t xml:space="preserve">%. Odsetek osób pracujących, które nie mają obaw, wyniósł </w:t>
      </w:r>
      <w:r w:rsidR="00761F20">
        <w:t>60</w:t>
      </w:r>
      <w:r w:rsidRPr="0047124B">
        <w:t>,</w:t>
      </w:r>
      <w:r w:rsidR="00761F20">
        <w:t>3</w:t>
      </w:r>
      <w:r w:rsidRPr="0047124B">
        <w:t>%. Niewielka liczba respondentów</w:t>
      </w:r>
      <w:r>
        <w:t xml:space="preserve"> pracujących (</w:t>
      </w:r>
      <w:r w:rsidR="00761F20">
        <w:t>3</w:t>
      </w:r>
      <w:r w:rsidRPr="0047124B">
        <w:t>,</w:t>
      </w:r>
      <w:r w:rsidR="00761F20">
        <w:t>4</w:t>
      </w:r>
      <w:r w:rsidRPr="0047124B">
        <w:t xml:space="preserve">%) nie miała zdania. </w:t>
      </w:r>
    </w:p>
    <w:p w14:paraId="19B50493" w14:textId="77777777" w:rsidR="008A3823" w:rsidRDefault="008A3823" w:rsidP="008A3823">
      <w:pPr>
        <w:spacing w:before="0" w:after="160" w:line="259" w:lineRule="auto"/>
        <w:rPr>
          <w:b/>
          <w:spacing w:val="-2"/>
          <w:sz w:val="18"/>
        </w:rPr>
      </w:pPr>
      <w:r>
        <w:br w:type="page"/>
      </w:r>
    </w:p>
    <w:p w14:paraId="507D2D27" w14:textId="225B5891" w:rsidR="008A3823" w:rsidRDefault="008A3823" w:rsidP="008A3823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lastRenderedPageBreak/>
        <w:drawing>
          <wp:anchor distT="0" distB="0" distL="114300" distR="114300" simplePos="0" relativeHeight="251810816" behindDoc="0" locked="0" layoutInCell="1" allowOverlap="1" wp14:anchorId="2900E56D" wp14:editId="3B53CE67">
            <wp:simplePos x="0" y="0"/>
            <wp:positionH relativeFrom="margin">
              <wp:align>left</wp:align>
            </wp:positionH>
            <wp:positionV relativeFrom="margin">
              <wp:posOffset>850417</wp:posOffset>
            </wp:positionV>
            <wp:extent cx="5122545" cy="1980000"/>
            <wp:effectExtent l="0" t="0" r="1905" b="1270"/>
            <wp:wrapSquare wrapText="bothSides"/>
            <wp:docPr id="197" name="Wykres 197" descr="Obawa przed  utratą pracy lub zaprzestaniem prowadzenia własnej działalności w związku z obecną sytuacją na terytorium Ukrainy – struktura odpowiedzi dla pracujących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7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C15772">
        <w:t xml:space="preserve">Wykres </w:t>
      </w:r>
      <w:r>
        <w:t>2</w:t>
      </w:r>
      <w:r w:rsidRPr="00C15772">
        <w:t>.</w:t>
      </w:r>
      <w:r w:rsidRPr="00C15772">
        <w:rPr>
          <w:shd w:val="clear" w:color="auto" w:fill="FFFFFF"/>
        </w:rPr>
        <w:t xml:space="preserve"> </w:t>
      </w:r>
      <w:r w:rsidRPr="00A170FA">
        <w:rPr>
          <w:shd w:val="clear" w:color="auto" w:fill="FFFFFF"/>
        </w:rPr>
        <w:t>Obawa przed  utratą pracy lub zaprzestaniem prowadzenia własnej działalności w</w:t>
      </w:r>
      <w:r>
        <w:rPr>
          <w:shd w:val="clear" w:color="auto" w:fill="FFFFFF"/>
        </w:rPr>
        <w:t> </w:t>
      </w:r>
      <w:r w:rsidRPr="00A170FA">
        <w:rPr>
          <w:shd w:val="clear" w:color="auto" w:fill="FFFFFF"/>
        </w:rPr>
        <w:t xml:space="preserve">związku z obecną sytuacją </w:t>
      </w:r>
      <w:r w:rsidR="00EF2C29">
        <w:rPr>
          <w:shd w:val="clear" w:color="auto" w:fill="FFFFFF"/>
        </w:rPr>
        <w:t>na terytorium Ukrainy</w:t>
      </w:r>
      <w:r>
        <w:rPr>
          <w:shd w:val="clear" w:color="auto" w:fill="FFFFFF"/>
        </w:rPr>
        <w:t xml:space="preserve"> – struktura odpowiedzi dla pracujących (%)</w:t>
      </w:r>
    </w:p>
    <w:p w14:paraId="6D3A2262" w14:textId="77777777" w:rsidR="008A3823" w:rsidRDefault="008A3823" w:rsidP="008A3823">
      <w:pPr>
        <w:pStyle w:val="Nagwek1"/>
      </w:pPr>
    </w:p>
    <w:p w14:paraId="6A45F50C" w14:textId="75DF1430" w:rsidR="008A3823" w:rsidRPr="00FE5C2F" w:rsidRDefault="008A3823" w:rsidP="008A3823">
      <w:pPr>
        <w:rPr>
          <w:lang w:eastAsia="pl-PL"/>
        </w:rPr>
      </w:pPr>
    </w:p>
    <w:p w14:paraId="18D6B97C" w14:textId="3BCA1E2A" w:rsidR="008A3823" w:rsidRPr="00396FC5" w:rsidRDefault="00EF2C29" w:rsidP="008A3823">
      <w:pPr>
        <w:pStyle w:val="Nagwek1"/>
        <w:spacing w:before="480" w:line="240" w:lineRule="exact"/>
      </w:pPr>
      <w:r w:rsidRPr="0047124B">
        <w:rPr>
          <w:noProof/>
        </w:rPr>
        <mc:AlternateContent>
          <mc:Choice Requires="wps">
            <w:drawing>
              <wp:anchor distT="45720" distB="45720" distL="114300" distR="114300" simplePos="0" relativeHeight="251804672" behindDoc="1" locked="0" layoutInCell="1" allowOverlap="1" wp14:anchorId="7D687206" wp14:editId="1BFD371C">
                <wp:simplePos x="0" y="0"/>
                <wp:positionH relativeFrom="column">
                  <wp:posOffset>5209540</wp:posOffset>
                </wp:positionH>
                <wp:positionV relativeFrom="paragraph">
                  <wp:posOffset>2162810</wp:posOffset>
                </wp:positionV>
                <wp:extent cx="1725295" cy="985520"/>
                <wp:effectExtent l="0" t="0" r="0" b="5080"/>
                <wp:wrapTight wrapText="bothSides">
                  <wp:wrapPolygon edited="0">
                    <wp:start x="715" y="0"/>
                    <wp:lineTo x="715" y="21294"/>
                    <wp:lineTo x="20749" y="21294"/>
                    <wp:lineTo x="20749" y="0"/>
                    <wp:lineTo x="715" y="0"/>
                  </wp:wrapPolygon>
                </wp:wrapTight>
                <wp:docPr id="31" name="Pole tekstowe 31" descr="Dla 49,1% respondentów obecna sytuacja na terytorium Ukrainy stanowi duże zagrożenie dla gospodarki w Polsce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9855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4691ABA1" w14:textId="38A12DAC" w:rsidR="004F1D9E" w:rsidRPr="00380DFD" w:rsidRDefault="005B7033" w:rsidP="008A3823">
                            <w:pPr>
                              <w:pStyle w:val="tekstzboku"/>
                            </w:pPr>
                            <w:r>
                              <w:t>Dla 49,1</w:t>
                            </w:r>
                            <w:r w:rsidR="004F1D9E" w:rsidRPr="007A2FDB">
                              <w:t xml:space="preserve">% respondentów obecna </w:t>
                            </w:r>
                            <w:r w:rsidR="004F1D9E">
                              <w:t>sytuacja</w:t>
                            </w:r>
                            <w:r w:rsidR="004F1D9E" w:rsidRPr="007A2FDB">
                              <w:t xml:space="preserve"> </w:t>
                            </w:r>
                            <w:r w:rsidR="004F1D9E">
                              <w:t>na terytorium Ukrainy</w:t>
                            </w:r>
                            <w:r w:rsidR="004F1D9E" w:rsidRPr="007A2FDB">
                              <w:t xml:space="preserve"> stanowi duże zagrożenie dla </w:t>
                            </w:r>
                            <w:r w:rsidR="004F1D9E">
                              <w:t>gospodarki w Polsce</w:t>
                            </w:r>
                          </w:p>
                          <w:p w14:paraId="5D720D90" w14:textId="77777777" w:rsidR="004F1D9E" w:rsidRPr="00380DFD" w:rsidRDefault="004F1D9E" w:rsidP="008A3823">
                            <w:pPr>
                              <w:pStyle w:val="tekstzboku"/>
                            </w:pPr>
                          </w:p>
                          <w:p w14:paraId="7B7F317D" w14:textId="77777777" w:rsidR="004F1D9E" w:rsidRPr="00D616D2" w:rsidRDefault="004F1D9E" w:rsidP="008A3823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D687206" id="Pole tekstowe 31" o:spid="_x0000_s1042" type="#_x0000_t202" alt="Dla 49,1% respondentów obecna sytuacja na terytorium Ukrainy stanowi duże zagrożenie dla gospodarki w Polsce" style="position:absolute;margin-left:410.2pt;margin-top:170.3pt;width:135.85pt;height:77.6pt;z-index:-25151180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PAiL+wEAANUDAAAOAAAAZHJzL2Uyb0RvYy54bWysU9Fu2yAUfZ+0f0C8L3asuE2sOFXXrtOk&#10;rpvU7QMwxjEacBmQ2NnX74LdNNrepvkBgS/33HvOPWxvRq3IUTgvwdR0ucgpEYZDK82+pt+/Pbxb&#10;U+IDMy1TYERNT8LTm93bN9vBVqKAHlQrHEEQ46vB1rQPwVZZ5nkvNPMLsMJgsAOnWcCj22etYwOi&#10;a5UVeX6VDeBa64AL7/Hv/RSku4TfdYKHL13nRSCqpthbSKtLaxPXbLdl1d4x20s+t8H+oQvNpMGi&#10;Z6h7Fhg5OPkXlJbcgYcuLDjoDLpOcpE4IJtl/geb555ZkbigON6eZfL/D5Y/HZ/tV0fC+B5GHGAi&#10;4e0j8B+eGLjrmdmLW+dg6AVrsfAySpYN1ldzapTaVz6CNMNnaHHI7BAgAY2d01EV5EkQHQdwOosu&#10;xkB4LHldlMWmpIRjbLMuyyJNJWPVS7Z1PnwUoEnc1NThUBM6Oz76ELth1cuVWMzAg1QqDVYZMiBo&#10;WZQp4SKiZUDfKalrus7jNzkhkvxg2pQcmFTTHgsoM7OORCfKYWxGIltkcBWTowoNtCfUwcHkM3wX&#10;uOnB/aJkQI/V1P88MCcoUZ8MarlZrlbRlOmwKq+ROXGXkeYywgxHqJoGSqbtXUhGnjjfouadTHK8&#10;djL3jN5JKs0+j+a8PKdbr69x9xsAAP//AwBQSwMEFAAGAAgAAAAhAFd+AfrgAAAADAEAAA8AAABk&#10;cnMvZG93bnJldi54bWxMj8tOwzAQRfdI/IM1SOyo3ZBWScikQiC2VJSHxM6Np0lEPI5itwl/X3cF&#10;y9E9uvdMuZltL040+s4xwnKhQBDXznTcIHy8v9xlIHzQbHTvmBB+ycOmur4qdWHcxG902oVGxBL2&#10;hUZoQxgKKX3dktV+4QbimB3caHWI59hIM+opltteJkqtpdUdx4VWD/TUUv2zO1qEz9fD91eqts2z&#10;XQ2Tm5Vkm0vE25v58QFEoDn8wXDRj+pQRae9O7LxokfIEpVGFOE+VWsQF0LlyRLEHiHNVxnIqpT/&#10;n6jOAAAA//8DAFBLAQItABQABgAIAAAAIQC2gziS/gAAAOEBAAATAAAAAAAAAAAAAAAAAAAAAABb&#10;Q29udGVudF9UeXBlc10ueG1sUEsBAi0AFAAGAAgAAAAhADj9If/WAAAAlAEAAAsAAAAAAAAAAAAA&#10;AAAALwEAAF9yZWxzLy5yZWxzUEsBAi0AFAAGAAgAAAAhAOE8CIv7AQAA1QMAAA4AAAAAAAAAAAAA&#10;AAAALgIAAGRycy9lMm9Eb2MueG1sUEsBAi0AFAAGAAgAAAAhAFd+AfrgAAAADAEAAA8AAAAAAAAA&#10;AAAAAAAAVQQAAGRycy9kb3ducmV2LnhtbFBLBQYAAAAABAAEAPMAAABiBQAAAAA=&#10;" filled="f" stroked="f">
                <v:textbox>
                  <w:txbxContent>
                    <w:p w14:paraId="4691ABA1" w14:textId="38A12DAC" w:rsidR="004F1D9E" w:rsidRPr="00380DFD" w:rsidRDefault="005B7033" w:rsidP="008A3823">
                      <w:pPr>
                        <w:pStyle w:val="tekstzboku"/>
                      </w:pPr>
                      <w:r>
                        <w:t>Dla 49,1</w:t>
                      </w:r>
                      <w:r w:rsidR="004F1D9E" w:rsidRPr="007A2FDB">
                        <w:t xml:space="preserve">% respondentów obecna </w:t>
                      </w:r>
                      <w:r w:rsidR="004F1D9E">
                        <w:t>sytuacja</w:t>
                      </w:r>
                      <w:r w:rsidR="004F1D9E" w:rsidRPr="007A2FDB">
                        <w:t xml:space="preserve"> </w:t>
                      </w:r>
                      <w:r w:rsidR="004F1D9E">
                        <w:t>na terytorium Ukrainy</w:t>
                      </w:r>
                      <w:r w:rsidR="004F1D9E" w:rsidRPr="007A2FDB">
                        <w:t xml:space="preserve"> stanowi duże zagrożenie dla </w:t>
                      </w:r>
                      <w:r w:rsidR="004F1D9E">
                        <w:t>gospodarki w Polsce</w:t>
                      </w:r>
                    </w:p>
                    <w:p w14:paraId="5D720D90" w14:textId="77777777" w:rsidR="004F1D9E" w:rsidRPr="00380DFD" w:rsidRDefault="004F1D9E" w:rsidP="008A3823">
                      <w:pPr>
                        <w:pStyle w:val="tekstzboku"/>
                      </w:pPr>
                    </w:p>
                    <w:p w14:paraId="7B7F317D" w14:textId="77777777" w:rsidR="004F1D9E" w:rsidRPr="00D616D2" w:rsidRDefault="004F1D9E" w:rsidP="008A3823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 w:rsidR="008A3823">
        <w:t xml:space="preserve">Jakim zagrożeniem jest obecna sytuacja </w:t>
      </w:r>
      <w:r>
        <w:t xml:space="preserve">na terytorium Ukrainy </w:t>
      </w:r>
      <w:r w:rsidR="008A3823">
        <w:t xml:space="preserve">dla </w:t>
      </w:r>
      <w:r w:rsidR="00236BF9">
        <w:t>gospodarki w Polsce</w:t>
      </w:r>
    </w:p>
    <w:p w14:paraId="009681A6" w14:textId="7C966365" w:rsidR="008A3823" w:rsidRPr="0047124B" w:rsidRDefault="008A3823" w:rsidP="008A3823">
      <w:pPr>
        <w:spacing w:line="288" w:lineRule="auto"/>
      </w:pPr>
      <w:r w:rsidRPr="0047124B">
        <w:t xml:space="preserve">Dla </w:t>
      </w:r>
      <w:r w:rsidR="00063157">
        <w:t>4</w:t>
      </w:r>
      <w:r w:rsidR="005B7033">
        <w:t>9</w:t>
      </w:r>
      <w:r w:rsidRPr="0047124B">
        <w:t>,</w:t>
      </w:r>
      <w:r w:rsidR="005B7033">
        <w:t>1</w:t>
      </w:r>
      <w:r>
        <w:t>%</w:t>
      </w:r>
      <w:r w:rsidRPr="0047124B">
        <w:t xml:space="preserve"> respondentów obecna sytuacja </w:t>
      </w:r>
      <w:r w:rsidR="00EF2C29">
        <w:t xml:space="preserve">na terytorium Ukrainy </w:t>
      </w:r>
      <w:r w:rsidRPr="0047124B">
        <w:t xml:space="preserve">stanowi duże zagrożenie dla </w:t>
      </w:r>
      <w:r w:rsidR="00275F0C">
        <w:t>gospodarki w Polsce.</w:t>
      </w:r>
      <w:r w:rsidRPr="0047124B">
        <w:t xml:space="preserve"> </w:t>
      </w:r>
      <w:r w:rsidR="005B7033">
        <w:t>Przeciętne zagrożenie odczuwa 35</w:t>
      </w:r>
      <w:r w:rsidRPr="0047124B">
        <w:t>,</w:t>
      </w:r>
      <w:r w:rsidR="005B7033">
        <w:t>7</w:t>
      </w:r>
      <w:r w:rsidRPr="0047124B">
        <w:t xml:space="preserve">% odpowiadających na pytania. Małe zagrożenie deklaruje </w:t>
      </w:r>
      <w:r w:rsidR="005B7033">
        <w:t>13,5</w:t>
      </w:r>
      <w:r w:rsidRPr="0047124B">
        <w:t xml:space="preserve">%, zaś brak zagrożenia stwierdziło zaledwie </w:t>
      </w:r>
      <w:r w:rsidR="005B7033">
        <w:t>1,7</w:t>
      </w:r>
      <w:r w:rsidRPr="0047124B">
        <w:t>% respondentów.</w:t>
      </w:r>
    </w:p>
    <w:p w14:paraId="28F8683E" w14:textId="77777777" w:rsidR="008A3823" w:rsidRDefault="008A3823" w:rsidP="008A3823">
      <w:pPr>
        <w:pStyle w:val="tytuwykresu"/>
        <w:ind w:left="851" w:hanging="851"/>
      </w:pPr>
    </w:p>
    <w:p w14:paraId="7D8BEBF5" w14:textId="77777777" w:rsidR="008A3823" w:rsidRDefault="008A3823" w:rsidP="008A3823">
      <w:pPr>
        <w:tabs>
          <w:tab w:val="left" w:pos="3218"/>
        </w:tabs>
      </w:pPr>
      <w:r>
        <w:tab/>
      </w:r>
    </w:p>
    <w:p w14:paraId="7BE803C5" w14:textId="411802E1" w:rsidR="008A3823" w:rsidRDefault="008A3823" w:rsidP="008A3823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drawing>
          <wp:anchor distT="0" distB="0" distL="114300" distR="114300" simplePos="0" relativeHeight="251802624" behindDoc="0" locked="0" layoutInCell="1" allowOverlap="1" wp14:anchorId="40C9DDF2" wp14:editId="68B8C538">
            <wp:simplePos x="0" y="0"/>
            <wp:positionH relativeFrom="margin">
              <wp:align>right</wp:align>
            </wp:positionH>
            <wp:positionV relativeFrom="margin">
              <wp:posOffset>5127625</wp:posOffset>
            </wp:positionV>
            <wp:extent cx="5122545" cy="1980000"/>
            <wp:effectExtent l="0" t="0" r="1905" b="1270"/>
            <wp:wrapSquare wrapText="bothSides"/>
            <wp:docPr id="206" name="Wykres 206" descr="Jakie zagrożenie stanowi obecna sytuacja na terytorium Ukrainy dla gospodarki w Polsce – struktura odpowiedzi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8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C15772">
        <w:t xml:space="preserve">Wykres </w:t>
      </w:r>
      <w:r w:rsidR="00F53682">
        <w:t>3</w:t>
      </w:r>
      <w:r w:rsidRPr="00C15772">
        <w:t>.</w:t>
      </w:r>
      <w:r w:rsidRPr="00C15772">
        <w:rPr>
          <w:shd w:val="clear" w:color="auto" w:fill="FFFFFF"/>
        </w:rPr>
        <w:t xml:space="preserve"> </w:t>
      </w:r>
      <w:r w:rsidRPr="006736C7">
        <w:rPr>
          <w:shd w:val="clear" w:color="auto" w:fill="FFFFFF"/>
        </w:rPr>
        <w:t xml:space="preserve">Jakie zagrożenie stanowi obecna sytuacja </w:t>
      </w:r>
      <w:r w:rsidR="00F53682">
        <w:rPr>
          <w:shd w:val="clear" w:color="auto" w:fill="FFFFFF"/>
        </w:rPr>
        <w:t xml:space="preserve">na terytorium Ukrainy </w:t>
      </w:r>
      <w:r w:rsidRPr="006736C7">
        <w:rPr>
          <w:shd w:val="clear" w:color="auto" w:fill="FFFFFF"/>
        </w:rPr>
        <w:t xml:space="preserve">dla </w:t>
      </w:r>
      <w:r>
        <w:rPr>
          <w:shd w:val="clear" w:color="auto" w:fill="FFFFFF"/>
        </w:rPr>
        <w:t>gospodarki w Polsce</w:t>
      </w:r>
      <w:r w:rsidRPr="00D24571">
        <w:rPr>
          <w:b w:val="0"/>
          <w:sz w:val="14"/>
          <w:szCs w:val="14"/>
        </w:rPr>
        <w:t xml:space="preserve"> </w:t>
      </w:r>
      <w:r>
        <w:rPr>
          <w:shd w:val="clear" w:color="auto" w:fill="FFFFFF"/>
        </w:rPr>
        <w:t>– struktura odpowiedzi (%)</w:t>
      </w:r>
    </w:p>
    <w:p w14:paraId="0EE5A0D1" w14:textId="77777777" w:rsidR="008A3823" w:rsidRDefault="008A3823" w:rsidP="008A3823">
      <w:pPr>
        <w:pStyle w:val="Nagwek1"/>
      </w:pPr>
    </w:p>
    <w:p w14:paraId="1A573C55" w14:textId="77777777" w:rsidR="008A3823" w:rsidRPr="00FE5C2F" w:rsidRDefault="008A3823" w:rsidP="008A3823">
      <w:pPr>
        <w:pStyle w:val="Nagwek1"/>
        <w:spacing w:before="480" w:line="240" w:lineRule="exact"/>
      </w:pPr>
    </w:p>
    <w:p w14:paraId="1FB24A85" w14:textId="48020D08" w:rsidR="008A3823" w:rsidRPr="00396FC5" w:rsidRDefault="008A3823" w:rsidP="008A3823">
      <w:pPr>
        <w:pStyle w:val="Nagwek1"/>
        <w:spacing w:before="480" w:line="240" w:lineRule="exact"/>
      </w:pPr>
      <w:r w:rsidRPr="0047124B">
        <w:rPr>
          <w:noProof/>
        </w:rPr>
        <mc:AlternateContent>
          <mc:Choice Requires="wps">
            <w:drawing>
              <wp:anchor distT="45720" distB="45720" distL="114300" distR="114300" simplePos="0" relativeHeight="251807744" behindDoc="1" locked="0" layoutInCell="1" allowOverlap="1" wp14:anchorId="0E9DDB4F" wp14:editId="701A5759">
                <wp:simplePos x="0" y="0"/>
                <wp:positionH relativeFrom="rightMargin">
                  <wp:posOffset>102235</wp:posOffset>
                </wp:positionH>
                <wp:positionV relativeFrom="paragraph">
                  <wp:posOffset>242570</wp:posOffset>
                </wp:positionV>
                <wp:extent cx="1725295" cy="985520"/>
                <wp:effectExtent l="0" t="0" r="0" b="5080"/>
                <wp:wrapTight wrapText="bothSides">
                  <wp:wrapPolygon edited="0">
                    <wp:start x="715" y="0"/>
                    <wp:lineTo x="715" y="21294"/>
                    <wp:lineTo x="20749" y="21294"/>
                    <wp:lineTo x="20749" y="0"/>
                    <wp:lineTo x="715" y="0"/>
                  </wp:wrapPolygon>
                </wp:wrapTight>
                <wp:docPr id="194" name="Pole tekstowe 194" descr="W przypadku 15,8% respondentów obecna sytuacja na terytorium Ukrainy stanowi duże zagrożenie dla ich oso-bistej sytuacji finansowej 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9855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107DABD9" w14:textId="72B5C4F9" w:rsidR="004F1D9E" w:rsidRPr="00D616D2" w:rsidRDefault="003B3B4D" w:rsidP="008A3823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  <w:r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W przypadku 15,8</w:t>
                            </w:r>
                            <w:r w:rsidR="004F1D9E"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% respondentów obecna sytuacj</w:t>
                            </w:r>
                            <w:r w:rsidR="004F1D9E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a</w:t>
                            </w:r>
                            <w:r w:rsidR="004F1D9E"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 xml:space="preserve"> </w:t>
                            </w:r>
                            <w:r w:rsidR="004F1D9E" w:rsidRPr="00236BF9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na terytorium Ukrainy</w:t>
                            </w:r>
                            <w:r w:rsidR="004F1D9E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 xml:space="preserve"> stanowi</w:t>
                            </w:r>
                            <w:r w:rsidR="004F1D9E"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 xml:space="preserve"> duże zagrożenie dla ich osobistej sytuacji finansowej </w:t>
                            </w:r>
                          </w:p>
                          <w:p w14:paraId="40365C54" w14:textId="77777777" w:rsidR="004F1D9E" w:rsidRDefault="004F1D9E" w:rsidP="008A3823"/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E9DDB4F" id="Pole tekstowe 194" o:spid="_x0000_s1043" type="#_x0000_t202" alt="W przypadku 15,8% respondentów obecna sytuacja na terytorium Ukrainy stanowi duże zagrożenie dla ich oso-bistej sytuacji finansowej " style="position:absolute;margin-left:8.05pt;margin-top:19.1pt;width:135.85pt;height:77.6pt;z-index:-251508736;visibility:visible;mso-wrap-style:square;mso-width-percent:0;mso-height-percent:0;mso-wrap-distance-left:9pt;mso-wrap-distance-top:3.6pt;mso-wrap-distance-right:9pt;mso-wrap-distance-bottom:3.6pt;mso-position-horizontal:absolute;mso-position-horizontal-relative:right-margin-area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i2Z9+wEAANUDAAAOAAAAZHJzL2Uyb0RvYy54bWysU8tu2zAQvBfoPxC817IFq4kFy0GaNEWB&#10;9AGk/YA1RVlESS5L0pbcr++SchyjvRXVgSC13Nmd2eH6ZjSaHaQPCm3DF7M5Z9IKbJXdNfz7t4c3&#10;15yFCLYFjVY2/CgDv9m8frUeXC1L7FG30jMCsaEeXMP7GF1dFEH00kCYoZOWgh16A5GOfle0HgZC&#10;N7oo5/O3xYC+dR6FDIH+3k9Bvsn4XSdF/NJ1QUamG069xbz6vG7TWmzWUO88uF6JUxvwD10YUJaK&#10;nqHuIQLbe/UXlFHCY8AuzgSaArtOCZk5EJvF/A82Tz04mbmQOMGdZQr/D1Z8Pjy5r57F8R2ONMBM&#10;IrhHFD8Cs3jXg93JW+9x6CW0VHiRJCsGF+pTapI61CGBbIdP2NKQYR8xA42dN0kV4skInQZwPIsu&#10;x8hEKnlVVuWq4kxQbHVdVWWeSgH1c7bzIX6QaFjaNNzTUDM6HB5DTN1A/XwlFbP4oLTOg9WWDQRa&#10;lVVOuIgYFcl3WpmGX8/TNzkhkXxv25wcQelpTwW0PbFORCfKcdyOTLWJQUpOKmyxPZIOHief0bug&#10;TY/+F2cDeazh4ecevORMf7Sk5WqxXCZT5sOyuiLmzF9GtpcRsIKgGh45m7Z3MRt54nxLmncqy/HS&#10;yaln8k5W6eTzZM7Lc7718ho3vwEAAP//AwBQSwMEFAAGAAgAAAAhAHCAGYvcAAAACQEAAA8AAABk&#10;cnMvZG93bnJldi54bWxMj8tOwzAQRfdI/IM1ldhRu2lp0zROhUBsQfSBxM6Np0lEPI5itwl/z7CC&#10;5dW5uo98O7pWXLEPjScNs6kCgVR621Cl4bB/uU9BhGjImtYTavjGANvi9iY3mfUDveN1FyvBIRQy&#10;o6GOscukDGWNzoSp75CYnX3vTGTZV9L2ZuBw18pEqaV0piFuqE2HTzWWX7uL03B8PX9+LNRb9ewe&#10;usGPSpJbS63vJuPjBkTEMf6Z4Xc+T4eCN538hWwQLevljJ0a5mkCgnmSrvjKicF6vgBZ5PL/g+IH&#10;AAD//wMAUEsBAi0AFAAGAAgAAAAhALaDOJL+AAAA4QEAABMAAAAAAAAAAAAAAAAAAAAAAFtDb250&#10;ZW50X1R5cGVzXS54bWxQSwECLQAUAAYACAAAACEAOP0h/9YAAACUAQAACwAAAAAAAAAAAAAAAAAv&#10;AQAAX3JlbHMvLnJlbHNQSwECLQAUAAYACAAAACEAM4tmffsBAADVAwAADgAAAAAAAAAAAAAAAAAu&#10;AgAAZHJzL2Uyb0RvYy54bWxQSwECLQAUAAYACAAAACEAcIAZi9wAAAAJAQAADwAAAAAAAAAAAAAA&#10;AABVBAAAZHJzL2Rvd25yZXYueG1sUEsFBgAAAAAEAAQA8wAAAF4FAAAAAA==&#10;" filled="f" stroked="f">
                <v:textbox>
                  <w:txbxContent>
                    <w:p w14:paraId="107DABD9" w14:textId="72B5C4F9" w:rsidR="004F1D9E" w:rsidRPr="00D616D2" w:rsidRDefault="003B3B4D" w:rsidP="008A3823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  <w:r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W przypadku 15,8</w:t>
                      </w:r>
                      <w:r w:rsidR="004F1D9E"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% respondentów obecna sytuacj</w:t>
                      </w:r>
                      <w:r w:rsidR="004F1D9E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a</w:t>
                      </w:r>
                      <w:r w:rsidR="004F1D9E"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 xml:space="preserve"> </w:t>
                      </w:r>
                      <w:r w:rsidR="004F1D9E" w:rsidRPr="00236BF9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na terytorium Ukrainy</w:t>
                      </w:r>
                      <w:r w:rsidR="004F1D9E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 xml:space="preserve"> stanowi</w:t>
                      </w:r>
                      <w:r w:rsidR="004F1D9E"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 xml:space="preserve"> duże zagrożenie dla ich osobistej sytuacji finansowej </w:t>
                      </w:r>
                    </w:p>
                    <w:p w14:paraId="40365C54" w14:textId="77777777" w:rsidR="004F1D9E" w:rsidRDefault="004F1D9E" w:rsidP="008A3823"/>
                  </w:txbxContent>
                </v:textbox>
                <w10:wrap type="tight" anchorx="margin"/>
              </v:shape>
            </w:pict>
          </mc:Fallback>
        </mc:AlternateContent>
      </w:r>
      <w:r>
        <w:t xml:space="preserve">Jakim zagrożeniem jest obecna sytuacja </w:t>
      </w:r>
      <w:r w:rsidR="00236BF9">
        <w:t xml:space="preserve">na terytorium Ukrainy </w:t>
      </w:r>
      <w:r>
        <w:t>dla osobistej sytuacji finansowej</w:t>
      </w:r>
    </w:p>
    <w:p w14:paraId="15E1884A" w14:textId="19EF3577" w:rsidR="008A3823" w:rsidRPr="0047124B" w:rsidRDefault="003B3B4D" w:rsidP="008A3823">
      <w:pPr>
        <w:spacing w:line="288" w:lineRule="auto"/>
      </w:pPr>
      <w:r>
        <w:t>W przypadku 15,8</w:t>
      </w:r>
      <w:r w:rsidR="008A3823" w:rsidRPr="0047124B">
        <w:t xml:space="preserve">% respondentów obecna sytuacja </w:t>
      </w:r>
      <w:r w:rsidR="00236BF9">
        <w:t xml:space="preserve">na terytorium Ukrainy </w:t>
      </w:r>
      <w:r w:rsidR="008A3823" w:rsidRPr="0047124B">
        <w:t>stanowi duże zagrożenie dla ich osobistej sytuacji finansowej. Przeciętne za</w:t>
      </w:r>
      <w:r>
        <w:t>grożenie odczuwa 34,3</w:t>
      </w:r>
      <w:r w:rsidR="008A3823" w:rsidRPr="0047124B">
        <w:t>% odpowiadających na pytania dotyczące koniunktury konsumenckiej.</w:t>
      </w:r>
      <w:r>
        <w:t xml:space="preserve"> Małe zagrożenie deklaruje 30,0</w:t>
      </w:r>
      <w:r w:rsidR="008A3823" w:rsidRPr="0047124B">
        <w:t>%, natomiast brak zagr</w:t>
      </w:r>
      <w:r w:rsidR="00981C3D">
        <w:t>ożenia stwierdziło</w:t>
      </w:r>
      <w:r>
        <w:t xml:space="preserve"> 19,9</w:t>
      </w:r>
      <w:r w:rsidR="008A3823" w:rsidRPr="0047124B">
        <w:t>% respondentów.</w:t>
      </w:r>
    </w:p>
    <w:p w14:paraId="08364CAA" w14:textId="77777777" w:rsidR="008A3823" w:rsidRDefault="008A3823" w:rsidP="008A3823">
      <w:pPr>
        <w:spacing w:before="0" w:after="160" w:line="259" w:lineRule="auto"/>
      </w:pPr>
      <w:r>
        <w:br w:type="page"/>
      </w:r>
    </w:p>
    <w:p w14:paraId="2627B7B4" w14:textId="762E956C" w:rsidR="008A3823" w:rsidRDefault="008A3823" w:rsidP="008A3823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lastRenderedPageBreak/>
        <w:drawing>
          <wp:anchor distT="0" distB="0" distL="114300" distR="114300" simplePos="0" relativeHeight="251801600" behindDoc="0" locked="0" layoutInCell="1" allowOverlap="1" wp14:anchorId="00676D0B" wp14:editId="4184DC64">
            <wp:simplePos x="0" y="0"/>
            <wp:positionH relativeFrom="margin">
              <wp:align>right</wp:align>
            </wp:positionH>
            <wp:positionV relativeFrom="margin">
              <wp:posOffset>375861</wp:posOffset>
            </wp:positionV>
            <wp:extent cx="5122545" cy="1980000"/>
            <wp:effectExtent l="0" t="0" r="1905" b="1270"/>
            <wp:wrapSquare wrapText="bothSides"/>
            <wp:docPr id="207" name="Wykres 207" descr="Jakie zagrożenie stanowi obecna sytuacja na terytorium Ukrainy dla Pana/Pani osobistej sytuacji finansowej – struktura odpowiedzi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9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C15772">
        <w:t xml:space="preserve">Wykres </w:t>
      </w:r>
      <w:r w:rsidR="00F53682">
        <w:t>4</w:t>
      </w:r>
      <w:r w:rsidRPr="00C15772">
        <w:t>.</w:t>
      </w:r>
      <w:r w:rsidRPr="00C15772">
        <w:rPr>
          <w:shd w:val="clear" w:color="auto" w:fill="FFFFFF"/>
        </w:rPr>
        <w:t xml:space="preserve"> </w:t>
      </w:r>
      <w:r w:rsidRPr="006736C7">
        <w:rPr>
          <w:shd w:val="clear" w:color="auto" w:fill="FFFFFF"/>
        </w:rPr>
        <w:t xml:space="preserve">Jakie zagrożenie stanowi obecna sytuacja </w:t>
      </w:r>
      <w:r w:rsidR="00F53682">
        <w:rPr>
          <w:shd w:val="clear" w:color="auto" w:fill="FFFFFF"/>
        </w:rPr>
        <w:t>na terytorium Ukrainy</w:t>
      </w:r>
      <w:r>
        <w:rPr>
          <w:shd w:val="clear" w:color="auto" w:fill="FFFFFF"/>
        </w:rPr>
        <w:t xml:space="preserve"> </w:t>
      </w:r>
      <w:r w:rsidRPr="006736C7">
        <w:rPr>
          <w:shd w:val="clear" w:color="auto" w:fill="FFFFFF"/>
        </w:rPr>
        <w:t xml:space="preserve">dla </w:t>
      </w:r>
      <w:r>
        <w:rPr>
          <w:shd w:val="clear" w:color="auto" w:fill="FFFFFF"/>
        </w:rPr>
        <w:t>Pana/Pani osobistej sytuacji finansowej</w:t>
      </w:r>
      <w:r w:rsidRPr="00D24571">
        <w:rPr>
          <w:b w:val="0"/>
          <w:sz w:val="14"/>
          <w:szCs w:val="14"/>
        </w:rPr>
        <w:t xml:space="preserve"> </w:t>
      </w:r>
      <w:r>
        <w:rPr>
          <w:shd w:val="clear" w:color="auto" w:fill="FFFFFF"/>
        </w:rPr>
        <w:t>– struktura odpowiedzi (%)</w:t>
      </w:r>
    </w:p>
    <w:p w14:paraId="5CBF32BB" w14:textId="77777777" w:rsidR="008A3823" w:rsidRDefault="008A3823" w:rsidP="008A3823">
      <w:pPr>
        <w:pStyle w:val="Nagwek1"/>
      </w:pPr>
    </w:p>
    <w:p w14:paraId="2E0A0E92" w14:textId="77777777" w:rsidR="008A3823" w:rsidRDefault="008A3823" w:rsidP="008A3823">
      <w:pPr>
        <w:pStyle w:val="Nagwek1"/>
      </w:pPr>
    </w:p>
    <w:p w14:paraId="52DDBA53" w14:textId="337EECDD" w:rsidR="008A3823" w:rsidRPr="00396FC5" w:rsidRDefault="008A3823" w:rsidP="008A3823">
      <w:pPr>
        <w:pStyle w:val="Nagwek1"/>
        <w:spacing w:before="480" w:line="240" w:lineRule="exact"/>
      </w:pPr>
      <w:r w:rsidRPr="0047124B">
        <w:rPr>
          <w:noProof/>
        </w:rPr>
        <mc:AlternateContent>
          <mc:Choice Requires="wps">
            <w:drawing>
              <wp:anchor distT="45720" distB="45720" distL="114300" distR="114300" simplePos="0" relativeHeight="251808768" behindDoc="1" locked="0" layoutInCell="1" allowOverlap="1" wp14:anchorId="0E3374EA" wp14:editId="071374F8">
                <wp:simplePos x="0" y="0"/>
                <wp:positionH relativeFrom="rightMargin">
                  <wp:posOffset>104775</wp:posOffset>
                </wp:positionH>
                <wp:positionV relativeFrom="paragraph">
                  <wp:posOffset>238760</wp:posOffset>
                </wp:positionV>
                <wp:extent cx="1725295" cy="985520"/>
                <wp:effectExtent l="0" t="0" r="0" b="5080"/>
                <wp:wrapTight wrapText="bothSides">
                  <wp:wrapPolygon edited="0">
                    <wp:start x="715" y="0"/>
                    <wp:lineTo x="715" y="21294"/>
                    <wp:lineTo x="20749" y="21294"/>
                    <wp:lineTo x="20749" y="0"/>
                    <wp:lineTo x="715" y="0"/>
                  </wp:wrapPolygon>
                </wp:wrapTight>
                <wp:docPr id="195" name="Pole tekstowe 195" descr="Dla 32,9% respondentów obecna sytuacja na terytorium Ukrainy stanowi duże zagrożenie dla dla suwerenności i niepodległości Polski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9855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A532393" w14:textId="6CA32830" w:rsidR="004F1D9E" w:rsidRPr="00D616D2" w:rsidRDefault="005B6504" w:rsidP="008A3823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</w:pPr>
                            <w:r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Dla 32,9</w:t>
                            </w:r>
                            <w:r w:rsidR="004F1D9E"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% respondentów obecna sytuacj</w:t>
                            </w:r>
                            <w:r w:rsidR="004F1D9E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a</w:t>
                            </w:r>
                            <w:r w:rsidR="004F1D9E"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 xml:space="preserve"> </w:t>
                            </w:r>
                            <w:r w:rsidR="004F1D9E" w:rsidRPr="00236BF9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na terytorium Ukrainy</w:t>
                            </w:r>
                            <w:r w:rsidR="004F1D9E" w:rsidRPr="003F343B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 xml:space="preserve"> stanowi duże zagrożenie </w:t>
                            </w:r>
                            <w:r w:rsidR="004F1D9E"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eastAsia="pl-PL"/>
                              </w:rPr>
                              <w:t>dla suwerenności i niepodległości Polski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E3374EA" id="Pole tekstowe 195" o:spid="_x0000_s1044" type="#_x0000_t202" alt="Dla 32,9% respondentów obecna sytuacja na terytorium Ukrainy stanowi duże zagrożenie dla dla suwerenności i niepodległości Polski" style="position:absolute;margin-left:8.25pt;margin-top:18.8pt;width:135.85pt;height:77.6pt;z-index:-251507712;visibility:visible;mso-wrap-style:square;mso-width-percent:0;mso-height-percent:0;mso-wrap-distance-left:9pt;mso-wrap-distance-top:3.6pt;mso-wrap-distance-right:9pt;mso-wrap-distance-bottom:3.6pt;mso-position-horizontal:absolute;mso-position-horizontal-relative:right-margin-area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IU0N/AEAANUDAAAOAAAAZHJzL2Uyb0RvYy54bWysU8tu2zAQvBfoPxC817IFq7EFy0GaNEWB&#10;9AGk/QCaoiyiJJdd0pbSr++SchyjvRXVgSC13Nmd2eHmerSGHRUGDa7hi9mcM+UktNrtG/792/2b&#10;FWchCtcKA041/EkFfr19/Woz+FqV0INpFTICcaEefMP7GH1dFEH2yoowA68cBTtAKyIdcV+0KAZC&#10;t6Yo5/O3xQDYegSpQqC/d1OQbzN+1ykZv3RdUJGZhlNvMa+Y111ai+1G1HsUvtfy1Ib4hy6s0I6K&#10;nqHuRBTsgPovKKslQoAuziTYArpOS5U5EJvF/A82j73wKnMhcYI/yxT+H6z8fHz0X5HF8R2MNMBM&#10;IvgHkD8Cc3DbC7dXN4gw9Eq0VHiRJCsGH+pTapI61CGB7IZP0NKQxSFCBho7tEkV4skInQbwdBZd&#10;jZHJVPKqrMp1xZmk2HpVVWWeSiHq52yPIX5QYFnaNBxpqBldHB9CTN2I+vlKKubgXhuTB2scGwi0&#10;KquccBGxOpLvjLYNX83TNzkhkXzv2pwchTbTngoYd2KdiE6U47gbmW6JwSolJxV20D6RDgiTz+hd&#10;0KYH/MXZQB5rePh5EKg4Mx8dableLJfJlPmwrK6IOcPLyO4yIpwkqIZHzqbtbcxGnjjfkOadznK8&#10;dHLqmbyTVTr5PJnz8pxvvbzG7W8AAAD//wMAUEsDBBQABgAIAAAAIQBqj2hw3QAAAAkBAAAPAAAA&#10;ZHJzL2Rvd25yZXYueG1sTI/LTsMwEEX3SPyDNUjsqE2gaRriVAjEFkQfSOzceJpExOModpvw952u&#10;YHl1ru6cKVaT68QJh9B60nA/UyCQKm9bqjVsN293GYgQDVnTeUINvxhgVV5fFSa3fqRPPK1jLXiE&#10;Qm40NDH2uZShatCZMPM9ErODH5yJHIda2sGMPO46mSiVSmda4guN6fGlwepnfXQadu+H769H9VG/&#10;unk/+klJckup9e3N9PwEIuIU/8pw0Wd1KNlp749kg+g4p3NuanhYpCCYJ1mWgNgzWCYZyLKQ/z8o&#10;zwAAAP//AwBQSwECLQAUAAYACAAAACEAtoM4kv4AAADhAQAAEwAAAAAAAAAAAAAAAAAAAAAAW0Nv&#10;bnRlbnRfVHlwZXNdLnhtbFBLAQItABQABgAIAAAAIQA4/SH/1gAAAJQBAAALAAAAAAAAAAAAAAAA&#10;AC8BAABfcmVscy8ucmVsc1BLAQItABQABgAIAAAAIQBaIU0N/AEAANUDAAAOAAAAAAAAAAAAAAAA&#10;AC4CAABkcnMvZTJvRG9jLnhtbFBLAQItABQABgAIAAAAIQBqj2hw3QAAAAkBAAAPAAAAAAAAAAAA&#10;AAAAAFYEAABkcnMvZG93bnJldi54bWxQSwUGAAAAAAQABADzAAAAYAUAAAAA&#10;" filled="f" stroked="f">
                <v:textbox>
                  <w:txbxContent>
                    <w:p w14:paraId="6A532393" w14:textId="6CA32830" w:rsidR="004F1D9E" w:rsidRPr="00D616D2" w:rsidRDefault="005B6504" w:rsidP="008A3823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</w:pPr>
                      <w:r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Dla 32,9</w:t>
                      </w:r>
                      <w:r w:rsidR="004F1D9E"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% respondentów obecna sytuacj</w:t>
                      </w:r>
                      <w:r w:rsidR="004F1D9E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a</w:t>
                      </w:r>
                      <w:r w:rsidR="004F1D9E"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 xml:space="preserve"> </w:t>
                      </w:r>
                      <w:r w:rsidR="004F1D9E" w:rsidRPr="00236BF9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na terytorium Ukrainy</w:t>
                      </w:r>
                      <w:r w:rsidR="004F1D9E" w:rsidRPr="003F343B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 xml:space="preserve"> stanowi duże zagrożenie </w:t>
                      </w:r>
                      <w:r w:rsidR="004F1D9E"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eastAsia="pl-PL"/>
                        </w:rPr>
                        <w:t>dla suwerenności i niepodległości Polski</w:t>
                      </w:r>
                    </w:p>
                  </w:txbxContent>
                </v:textbox>
                <w10:wrap type="tight" anchorx="margin"/>
              </v:shape>
            </w:pict>
          </mc:Fallback>
        </mc:AlternateContent>
      </w:r>
      <w:r>
        <w:t xml:space="preserve">Jakim zagrożeniem jest obecna sytuacja </w:t>
      </w:r>
      <w:r w:rsidR="00236BF9">
        <w:t xml:space="preserve">na terytorium Ukrainy </w:t>
      </w:r>
      <w:r>
        <w:t xml:space="preserve">dla </w:t>
      </w:r>
      <w:r w:rsidR="00236BF9">
        <w:t>suwerenności i niepodległości Polski</w:t>
      </w:r>
    </w:p>
    <w:p w14:paraId="1F41E057" w14:textId="1982ED46" w:rsidR="008A3823" w:rsidRPr="0047124B" w:rsidRDefault="008A3823" w:rsidP="008A3823">
      <w:pPr>
        <w:spacing w:line="288" w:lineRule="auto"/>
      </w:pPr>
      <w:r>
        <w:t xml:space="preserve">Dla </w:t>
      </w:r>
      <w:r w:rsidR="005B6504">
        <w:t>32,9</w:t>
      </w:r>
      <w:r w:rsidR="005D130F">
        <w:t>%</w:t>
      </w:r>
      <w:r w:rsidRPr="0047124B">
        <w:t xml:space="preserve"> respondentów obecna sytuacja </w:t>
      </w:r>
      <w:r w:rsidR="00236BF9">
        <w:t xml:space="preserve">na terytorium Ukrainy </w:t>
      </w:r>
      <w:r w:rsidRPr="0047124B">
        <w:t xml:space="preserve">stanowi duże zagrożenie dla </w:t>
      </w:r>
      <w:r w:rsidR="00236BF9">
        <w:t>suwerenności i niepodległości Polski</w:t>
      </w:r>
      <w:r w:rsidRPr="0047124B">
        <w:t xml:space="preserve">. Przeciętne zagrożenie odczuwa </w:t>
      </w:r>
      <w:r w:rsidR="005B6504">
        <w:t>39,1</w:t>
      </w:r>
      <w:r w:rsidRPr="0047124B">
        <w:t xml:space="preserve">% odpowiadających na pytania dotyczące koniunktury konsumenckiej. Małe zagrożenie deklaruje </w:t>
      </w:r>
      <w:r w:rsidR="00FF0DDF">
        <w:t>2</w:t>
      </w:r>
      <w:r w:rsidR="005B6504">
        <w:t>3,3</w:t>
      </w:r>
      <w:r w:rsidRPr="0047124B">
        <w:t xml:space="preserve">%, natomiast brak zagrożenia stwierdziło </w:t>
      </w:r>
      <w:r w:rsidR="005B6504">
        <w:t>4,7</w:t>
      </w:r>
      <w:r w:rsidRPr="0047124B">
        <w:t>% respondentów.</w:t>
      </w:r>
    </w:p>
    <w:p w14:paraId="3D482972" w14:textId="77777777" w:rsidR="008A3823" w:rsidRPr="00E940D5" w:rsidRDefault="008A3823" w:rsidP="008A3823">
      <w:pPr>
        <w:spacing w:before="0" w:after="0"/>
        <w:rPr>
          <w:sz w:val="16"/>
          <w:shd w:val="clear" w:color="auto" w:fill="FFFFFF"/>
        </w:rPr>
      </w:pPr>
    </w:p>
    <w:p w14:paraId="146ACAF7" w14:textId="5FE797C9" w:rsidR="008A3823" w:rsidRDefault="008A3823" w:rsidP="008A3823">
      <w:pPr>
        <w:pStyle w:val="tytuwykresu"/>
        <w:ind w:left="851" w:hanging="851"/>
        <w:rPr>
          <w:shd w:val="clear" w:color="auto" w:fill="FFFFFF"/>
        </w:rPr>
      </w:pPr>
      <w:r w:rsidRPr="00341AC1">
        <w:rPr>
          <w:noProof/>
          <w:lang w:eastAsia="pl-PL"/>
        </w:rPr>
        <w:drawing>
          <wp:anchor distT="0" distB="0" distL="114300" distR="114300" simplePos="0" relativeHeight="251809792" behindDoc="0" locked="0" layoutInCell="1" allowOverlap="1" wp14:anchorId="3FE102A3" wp14:editId="27B6FB6A">
            <wp:simplePos x="0" y="0"/>
            <wp:positionH relativeFrom="margin">
              <wp:align>right</wp:align>
            </wp:positionH>
            <wp:positionV relativeFrom="margin">
              <wp:posOffset>4953635</wp:posOffset>
            </wp:positionV>
            <wp:extent cx="5122545" cy="2085975"/>
            <wp:effectExtent l="0" t="0" r="1905" b="0"/>
            <wp:wrapSquare wrapText="bothSides"/>
            <wp:docPr id="209" name="Wykres 209" descr="Jakie zagrożenie stanowi obecna sytuacja na terytorium Ukrainy dla suwerenności i niepodległości Polski – struktura odpowiedzi (%)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30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C15772">
        <w:t xml:space="preserve">Wykres </w:t>
      </w:r>
      <w:r w:rsidR="00F53682">
        <w:t>5</w:t>
      </w:r>
      <w:r w:rsidRPr="00C15772">
        <w:t>.</w:t>
      </w:r>
      <w:r w:rsidRPr="00C15772">
        <w:rPr>
          <w:shd w:val="clear" w:color="auto" w:fill="FFFFFF"/>
        </w:rPr>
        <w:t xml:space="preserve"> </w:t>
      </w:r>
      <w:r w:rsidRPr="006736C7">
        <w:rPr>
          <w:shd w:val="clear" w:color="auto" w:fill="FFFFFF"/>
        </w:rPr>
        <w:t xml:space="preserve">Jakie zagrożenie stanowi obecna sytuacja </w:t>
      </w:r>
      <w:r w:rsidR="00F53682">
        <w:rPr>
          <w:shd w:val="clear" w:color="auto" w:fill="FFFFFF"/>
        </w:rPr>
        <w:t xml:space="preserve">na terytorium Ukrainy </w:t>
      </w:r>
      <w:r w:rsidRPr="006736C7">
        <w:rPr>
          <w:shd w:val="clear" w:color="auto" w:fill="FFFFFF"/>
        </w:rPr>
        <w:t xml:space="preserve">dla </w:t>
      </w:r>
      <w:r w:rsidR="00236BF9">
        <w:rPr>
          <w:shd w:val="clear" w:color="auto" w:fill="FFFFFF"/>
        </w:rPr>
        <w:t>suwerenności i niepodległości Polski</w:t>
      </w:r>
      <w:r w:rsidRPr="00D24571">
        <w:rPr>
          <w:b w:val="0"/>
          <w:sz w:val="14"/>
          <w:szCs w:val="14"/>
        </w:rPr>
        <w:t xml:space="preserve"> </w:t>
      </w:r>
      <w:r>
        <w:rPr>
          <w:shd w:val="clear" w:color="auto" w:fill="FFFFFF"/>
        </w:rPr>
        <w:t>– struktura odpowiedzi (%)</w:t>
      </w:r>
    </w:p>
    <w:p w14:paraId="5FF92352" w14:textId="77777777" w:rsidR="008A3823" w:rsidRDefault="008A3823" w:rsidP="008A3823">
      <w:pPr>
        <w:spacing w:before="0" w:after="160" w:line="259" w:lineRule="auto"/>
        <w:rPr>
          <w:b/>
          <w:spacing w:val="-2"/>
          <w:sz w:val="18"/>
          <w:shd w:val="clear" w:color="auto" w:fill="FFFFFF"/>
        </w:rPr>
      </w:pPr>
      <w:r>
        <w:rPr>
          <w:b/>
          <w:spacing w:val="-2"/>
          <w:sz w:val="18"/>
          <w:shd w:val="clear" w:color="auto" w:fill="FFFFFF"/>
        </w:rPr>
        <w:br w:type="page"/>
      </w:r>
    </w:p>
    <w:p w14:paraId="73CCE677" w14:textId="06D95246" w:rsidR="008A3823" w:rsidRPr="00FF59DA" w:rsidRDefault="008A3823" w:rsidP="008A3823">
      <w:pPr>
        <w:spacing w:before="360"/>
        <w:ind w:left="851" w:hanging="851"/>
        <w:rPr>
          <w:b/>
          <w:spacing w:val="-2"/>
          <w:szCs w:val="19"/>
          <w:shd w:val="clear" w:color="auto" w:fill="FFFFFF"/>
        </w:rPr>
      </w:pPr>
      <w:r w:rsidRPr="00FF59DA">
        <w:rPr>
          <w:b/>
          <w:spacing w:val="-2"/>
          <w:szCs w:val="19"/>
          <w:shd w:val="clear" w:color="auto" w:fill="FFFFFF"/>
        </w:rPr>
        <w:lastRenderedPageBreak/>
        <w:t xml:space="preserve">Tablica 1. Pytania dodatkowe (odsetki odpowiedzi)  - </w:t>
      </w:r>
      <w:r w:rsidR="00236BF9">
        <w:rPr>
          <w:b/>
          <w:spacing w:val="-2"/>
          <w:szCs w:val="19"/>
          <w:shd w:val="clear" w:color="auto" w:fill="FFFFFF"/>
        </w:rPr>
        <w:t xml:space="preserve">obecna </w:t>
      </w:r>
      <w:r w:rsidRPr="00FF59DA">
        <w:rPr>
          <w:b/>
          <w:spacing w:val="-2"/>
          <w:szCs w:val="19"/>
          <w:shd w:val="clear" w:color="auto" w:fill="FFFFFF"/>
        </w:rPr>
        <w:t xml:space="preserve">sytuacja </w:t>
      </w:r>
      <w:r w:rsidR="00236BF9">
        <w:rPr>
          <w:b/>
          <w:spacing w:val="-2"/>
          <w:szCs w:val="19"/>
          <w:shd w:val="clear" w:color="auto" w:fill="FFFFFF"/>
        </w:rPr>
        <w:t>na terytorium Ukrainy</w:t>
      </w:r>
    </w:p>
    <w:tbl>
      <w:tblPr>
        <w:tblStyle w:val="Tabela-Siatka"/>
        <w:tblW w:w="8080" w:type="dxa"/>
        <w:tblLayout w:type="fixed"/>
        <w:tblLook w:val="04A0" w:firstRow="1" w:lastRow="0" w:firstColumn="1" w:lastColumn="0" w:noHBand="0" w:noVBand="1"/>
        <w:tblDescription w:val="Pytania dodatkowe (odsetki odpowiedzi)  - sytuacja na terytorium Ukrainy"/>
      </w:tblPr>
      <w:tblGrid>
        <w:gridCol w:w="2977"/>
        <w:gridCol w:w="2126"/>
        <w:gridCol w:w="993"/>
        <w:gridCol w:w="992"/>
        <w:gridCol w:w="992"/>
      </w:tblGrid>
      <w:tr w:rsidR="0043076F" w:rsidRPr="00D24571" w14:paraId="2C1BE359" w14:textId="1E6E1C07" w:rsidTr="0043076F">
        <w:trPr>
          <w:trHeight w:val="700"/>
        </w:trPr>
        <w:tc>
          <w:tcPr>
            <w:tcW w:w="5103" w:type="dxa"/>
            <w:gridSpan w:val="2"/>
            <w:tcBorders>
              <w:top w:val="nil"/>
              <w:left w:val="nil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16B24FBB" w14:textId="77777777" w:rsidR="0043076F" w:rsidRPr="00FF59DA" w:rsidRDefault="0043076F" w:rsidP="008A3823">
            <w:pPr>
              <w:jc w:val="center"/>
              <w:rPr>
                <w:szCs w:val="19"/>
              </w:rPr>
            </w:pPr>
            <w:r w:rsidRPr="00FF59DA">
              <w:rPr>
                <w:szCs w:val="19"/>
              </w:rPr>
              <w:t>WYSZCZEGÓLNIENIE</w:t>
            </w:r>
          </w:p>
        </w:tc>
        <w:tc>
          <w:tcPr>
            <w:tcW w:w="993" w:type="dxa"/>
            <w:tcBorders>
              <w:top w:val="nil"/>
              <w:left w:val="single" w:sz="4" w:space="0" w:color="001D77"/>
              <w:bottom w:val="single" w:sz="4" w:space="0" w:color="001D77"/>
              <w:right w:val="single" w:sz="4" w:space="0" w:color="001D77"/>
            </w:tcBorders>
          </w:tcPr>
          <w:p w14:paraId="3D60BC35" w14:textId="74FF410D" w:rsidR="0043076F" w:rsidRPr="00637CBB" w:rsidRDefault="0043076F" w:rsidP="008A3823">
            <w:pPr>
              <w:jc w:val="center"/>
              <w:rPr>
                <w:bCs/>
                <w:szCs w:val="19"/>
              </w:rPr>
            </w:pPr>
            <w:r w:rsidRPr="00637CBB">
              <w:rPr>
                <w:bCs/>
                <w:szCs w:val="19"/>
              </w:rPr>
              <w:t>Kwiecień 2022</w:t>
            </w:r>
          </w:p>
        </w:tc>
        <w:tc>
          <w:tcPr>
            <w:tcW w:w="992" w:type="dxa"/>
            <w:tcBorders>
              <w:top w:val="nil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6A6E7F70" w14:textId="0762BA37" w:rsidR="0043076F" w:rsidRPr="0043076F" w:rsidRDefault="0043076F" w:rsidP="008A3823">
            <w:pPr>
              <w:jc w:val="center"/>
              <w:rPr>
                <w:bCs/>
                <w:szCs w:val="19"/>
              </w:rPr>
            </w:pPr>
            <w:r w:rsidRPr="0043076F">
              <w:rPr>
                <w:bCs/>
                <w:szCs w:val="19"/>
              </w:rPr>
              <w:t>Maj 2022</w:t>
            </w:r>
          </w:p>
        </w:tc>
        <w:tc>
          <w:tcPr>
            <w:tcW w:w="992" w:type="dxa"/>
            <w:tcBorders>
              <w:top w:val="nil"/>
              <w:left w:val="single" w:sz="4" w:space="0" w:color="001D77"/>
              <w:bottom w:val="single" w:sz="4" w:space="0" w:color="001D77"/>
              <w:right w:val="nil"/>
            </w:tcBorders>
          </w:tcPr>
          <w:p w14:paraId="0135F0BE" w14:textId="2F137A2D" w:rsidR="0043076F" w:rsidRDefault="0043076F" w:rsidP="008A3823">
            <w:pPr>
              <w:jc w:val="center"/>
              <w:rPr>
                <w:b/>
                <w:bCs/>
                <w:szCs w:val="19"/>
              </w:rPr>
            </w:pPr>
            <w:r>
              <w:rPr>
                <w:b/>
                <w:bCs/>
                <w:szCs w:val="19"/>
              </w:rPr>
              <w:t>Czerwiec 2022</w:t>
            </w:r>
          </w:p>
        </w:tc>
      </w:tr>
      <w:tr w:rsidR="0043076F" w:rsidRPr="00D24571" w14:paraId="74F993AE" w14:textId="0D616558" w:rsidTr="00D94BC9">
        <w:trPr>
          <w:trHeight w:val="369"/>
        </w:trPr>
        <w:tc>
          <w:tcPr>
            <w:tcW w:w="2977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44EDAA3E" w14:textId="0A000E05" w:rsidR="0043076F" w:rsidRPr="00FF59DA" w:rsidRDefault="0043076F" w:rsidP="00936003">
            <w:pPr>
              <w:rPr>
                <w:b/>
                <w:szCs w:val="19"/>
              </w:rPr>
            </w:pPr>
            <w:r w:rsidRPr="00FF59DA">
              <w:rPr>
                <w:b/>
                <w:noProof/>
                <w:szCs w:val="19"/>
                <w:lang w:eastAsia="pl-PL"/>
              </w:rPr>
              <w:t xml:space="preserve">Jaki wpływ na Pana/Pani odpowiedzi miała obecna sytuacja </w:t>
            </w:r>
            <w:r>
              <w:rPr>
                <w:b/>
                <w:noProof/>
                <w:szCs w:val="19"/>
                <w:lang w:eastAsia="pl-PL"/>
              </w:rPr>
              <w:t>na terytorium Ukrainy?</w:t>
            </w:r>
            <w:r w:rsidRPr="00FF59DA">
              <w:rPr>
                <w:b/>
                <w:noProof/>
                <w:szCs w:val="19"/>
                <w:lang w:eastAsia="pl-PL"/>
              </w:rPr>
              <w:t xml:space="preserve"> </w:t>
            </w: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6CA8EF5A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rFonts w:cs="Fira Sans"/>
                <w:color w:val="000000"/>
                <w:szCs w:val="19"/>
              </w:rPr>
              <w:t>znaczny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6588BC05" w14:textId="245E36E0" w:rsidR="0043076F" w:rsidRDefault="0043076F" w:rsidP="00936003">
            <w:pPr>
              <w:spacing w:before="0" w:after="0" w:line="240" w:lineRule="auto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33,0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2FE4BB7E" w14:textId="468CA9E7" w:rsidR="0043076F" w:rsidRPr="00FF59DA" w:rsidRDefault="0043076F" w:rsidP="00936003">
            <w:pPr>
              <w:spacing w:before="0" w:after="0" w:line="240" w:lineRule="auto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30,0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6C799CE9" w14:textId="21296748" w:rsidR="0043076F" w:rsidRDefault="00D94BC9" w:rsidP="00D94BC9">
            <w:pPr>
              <w:spacing w:before="0" w:after="0" w:line="240" w:lineRule="auto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30,2</w:t>
            </w:r>
          </w:p>
        </w:tc>
      </w:tr>
      <w:tr w:rsidR="0043076F" w:rsidRPr="00D24571" w14:paraId="13979252" w14:textId="108587FA" w:rsidTr="00D94BC9">
        <w:trPr>
          <w:trHeight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25A38248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CC9D89B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rFonts w:cs="Fira Sans"/>
                <w:color w:val="000000"/>
                <w:szCs w:val="19"/>
              </w:rPr>
              <w:t>umiarkowany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677A9B95" w14:textId="4D6BE3C0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48,8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4B443AFB" w14:textId="3F198E72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47,3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6DBE3E49" w14:textId="3C1D553F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48,6</w:t>
            </w:r>
          </w:p>
        </w:tc>
      </w:tr>
      <w:tr w:rsidR="0043076F" w:rsidRPr="00D24571" w14:paraId="1DC19957" w14:textId="366866C3" w:rsidTr="00D94BC9">
        <w:trPr>
          <w:trHeight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8D503D2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F005353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rFonts w:cs="Fira Sans"/>
                <w:color w:val="000000"/>
                <w:szCs w:val="19"/>
              </w:rPr>
              <w:t>żaden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C5C3999" w14:textId="3F0D1551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18,2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75C4E63D" w14:textId="527A72BF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22,7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5E3B2493" w14:textId="60196190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21,2</w:t>
            </w:r>
          </w:p>
        </w:tc>
      </w:tr>
      <w:tr w:rsidR="0043076F" w:rsidRPr="00D24571" w14:paraId="6E4D92A5" w14:textId="1DF6FE29" w:rsidTr="00D94BC9">
        <w:trPr>
          <w:trHeight w:hRule="exact" w:val="482"/>
        </w:trPr>
        <w:tc>
          <w:tcPr>
            <w:tcW w:w="2977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272456BB" w14:textId="331A9ADE" w:rsidR="0043076F" w:rsidRPr="00FF59DA" w:rsidRDefault="0043076F" w:rsidP="00936003">
            <w:pPr>
              <w:rPr>
                <w:b/>
                <w:szCs w:val="19"/>
              </w:rPr>
            </w:pPr>
            <w:r w:rsidRPr="00FF59DA">
              <w:rPr>
                <w:b/>
                <w:szCs w:val="19"/>
              </w:rPr>
              <w:t xml:space="preserve">Czy w związku z obecną sytuacją </w:t>
            </w:r>
            <w:r>
              <w:rPr>
                <w:b/>
                <w:noProof/>
                <w:szCs w:val="19"/>
                <w:lang w:eastAsia="pl-PL"/>
              </w:rPr>
              <w:t>na terytorium Ukrainy,</w:t>
            </w:r>
            <w:r w:rsidRPr="00FF59DA">
              <w:rPr>
                <w:b/>
                <w:szCs w:val="19"/>
              </w:rPr>
              <w:t xml:space="preserve"> obawia się Pan/Pani utraty pracy lub zaprzestania prowadzenia własnej działalności?</w:t>
            </w: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81FF949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 xml:space="preserve">zdecydowanie tak                                                                                                                                      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61044D5" w14:textId="73F792B9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0,7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1215EDB9" w14:textId="3E90E03B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1,1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27812DCF" w14:textId="48C0B44B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1,4</w:t>
            </w:r>
          </w:p>
        </w:tc>
      </w:tr>
      <w:tr w:rsidR="0043076F" w:rsidRPr="00D24571" w14:paraId="0994F86E" w14:textId="21C7198B" w:rsidTr="00D94BC9">
        <w:trPr>
          <w:trHeight w:hRule="exact"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0FFA5E0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A8B456F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 xml:space="preserve">możliwe                                                                                                                                               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FC41433" w14:textId="7BC4BC4A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6,1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25A6C309" w14:textId="56F6FEEA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6,6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6E2BBDF0" w14:textId="1A02A09A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4,3</w:t>
            </w:r>
          </w:p>
        </w:tc>
      </w:tr>
      <w:tr w:rsidR="0043076F" w:rsidRPr="00D24571" w14:paraId="4D02A087" w14:textId="1F22953A" w:rsidTr="00D94BC9">
        <w:trPr>
          <w:trHeight w:hRule="exact"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30B445E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24A8AA9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 xml:space="preserve">raczej nie                                                                                                                                            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9C21B4C" w14:textId="4578511A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16,7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6C853301" w14:textId="5C9E3BC9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15,7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CC3A16C" w14:textId="383A5713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15,9</w:t>
            </w:r>
          </w:p>
        </w:tc>
      </w:tr>
      <w:tr w:rsidR="0043076F" w:rsidRPr="00D24571" w14:paraId="36C2332E" w14:textId="48146D6C" w:rsidTr="00D94BC9">
        <w:trPr>
          <w:trHeight w:hRule="exact"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78D53BEC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768C79E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>nie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92DBF7D" w14:textId="33CC33C7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32,3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3AFA7E0B" w14:textId="3D68739F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33,6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52B6A31F" w14:textId="34EFEA69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35,8</w:t>
            </w:r>
          </w:p>
        </w:tc>
      </w:tr>
      <w:tr w:rsidR="0043076F" w:rsidRPr="00D24571" w14:paraId="7688D3AE" w14:textId="439CC2C4" w:rsidTr="00D94BC9">
        <w:trPr>
          <w:trHeight w:hRule="exact"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5332349E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819611F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>nie mam zdania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5BA7175" w14:textId="3BEB3142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3,4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1C7CB06C" w14:textId="6B28804A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2,4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6FE89F42" w14:textId="73008805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2,0</w:t>
            </w:r>
          </w:p>
        </w:tc>
      </w:tr>
      <w:tr w:rsidR="0043076F" w:rsidRPr="00D24571" w14:paraId="34EC65AD" w14:textId="4A32A0CF" w:rsidTr="00D94BC9">
        <w:trPr>
          <w:trHeight w:hRule="exact" w:val="652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7A2DC01B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82FBC6D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szCs w:val="19"/>
              </w:rPr>
            </w:pPr>
            <w:r w:rsidRPr="00FF59DA">
              <w:rPr>
                <w:szCs w:val="19"/>
              </w:rPr>
              <w:t>nie dotyczy (dla osób niepracujących)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EBE0F44" w14:textId="48CD9442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40,8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213CCF60" w14:textId="3237C7C1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40,6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13500C87" w14:textId="07B93A69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40,6</w:t>
            </w:r>
          </w:p>
        </w:tc>
      </w:tr>
      <w:tr w:rsidR="0043076F" w:rsidRPr="00D24571" w14:paraId="4A6B56C5" w14:textId="00FD5D08" w:rsidTr="00D94BC9">
        <w:trPr>
          <w:trHeight w:hRule="exact" w:val="369"/>
        </w:trPr>
        <w:tc>
          <w:tcPr>
            <w:tcW w:w="2977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5474BD1D" w14:textId="17F84868" w:rsidR="0043076F" w:rsidRPr="00FF59DA" w:rsidRDefault="0043076F" w:rsidP="00936003">
            <w:pPr>
              <w:spacing w:before="0"/>
              <w:rPr>
                <w:szCs w:val="19"/>
              </w:rPr>
            </w:pPr>
            <w:r w:rsidRPr="00FF59DA">
              <w:rPr>
                <w:b/>
                <w:szCs w:val="19"/>
              </w:rPr>
              <w:t xml:space="preserve">Jakim zagrożeniem, Pana/Pani zdaniem, jest obecna sytuacja </w:t>
            </w:r>
            <w:r>
              <w:rPr>
                <w:b/>
                <w:noProof/>
                <w:szCs w:val="19"/>
                <w:lang w:eastAsia="pl-PL"/>
              </w:rPr>
              <w:t>na terytorium Ukrainy</w:t>
            </w:r>
            <w:r w:rsidRPr="00FF59DA">
              <w:rPr>
                <w:b/>
                <w:szCs w:val="19"/>
              </w:rPr>
              <w:t xml:space="preserve"> dla gospodarki w Polsce?</w:t>
            </w: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D87DC33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duże zagrożenie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2F5B2EB" w14:textId="11BD754E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51,0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19EF6B6" w14:textId="139ABC28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44,4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12E6A20C" w14:textId="03A4EE22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49,1</w:t>
            </w:r>
          </w:p>
        </w:tc>
      </w:tr>
      <w:tr w:rsidR="0043076F" w:rsidRPr="00D24571" w14:paraId="75AE8BD8" w14:textId="34E36B4C" w:rsidTr="00D94BC9">
        <w:trPr>
          <w:trHeight w:hRule="exact" w:val="554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12EC9551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92909E3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przeciętne zagrożenie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63FC316F" w14:textId="2C49F632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35,3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1496BBC7" w14:textId="37322267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40,6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139805C9" w14:textId="67E80A1D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35,7</w:t>
            </w:r>
          </w:p>
        </w:tc>
      </w:tr>
      <w:tr w:rsidR="0043076F" w:rsidRPr="00D24571" w14:paraId="314E5DCC" w14:textId="4A22B092" w:rsidTr="00D94BC9">
        <w:trPr>
          <w:trHeight w:hRule="exact"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4437D368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CB61306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małe zagrożenie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712AE67" w14:textId="2C76B33B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12,0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7225DAF8" w14:textId="33ECA81E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12,4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2FDCAA3E" w14:textId="63C92BCF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13,5</w:t>
            </w:r>
          </w:p>
        </w:tc>
      </w:tr>
      <w:tr w:rsidR="0043076F" w:rsidRPr="00D24571" w14:paraId="10F911AB" w14:textId="3F7BDC8C" w:rsidTr="00D94BC9">
        <w:trPr>
          <w:trHeight w:hRule="exact"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26711EC6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CB6463A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brak zagrożenia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FFDC809" w14:textId="60C6BAD2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1,7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44F548DD" w14:textId="4446E156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2,6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0DC8C067" w14:textId="2F53C922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1,7</w:t>
            </w:r>
          </w:p>
        </w:tc>
      </w:tr>
      <w:tr w:rsidR="0043076F" w:rsidRPr="00D24571" w14:paraId="243C4D90" w14:textId="6989E537" w:rsidTr="00D94BC9">
        <w:trPr>
          <w:trHeight w:hRule="exact" w:val="369"/>
        </w:trPr>
        <w:tc>
          <w:tcPr>
            <w:tcW w:w="2977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E277642" w14:textId="587B0514" w:rsidR="0043076F" w:rsidRPr="00FF59DA" w:rsidRDefault="0043076F" w:rsidP="00936003">
            <w:pPr>
              <w:rPr>
                <w:b/>
                <w:szCs w:val="19"/>
              </w:rPr>
            </w:pPr>
            <w:r w:rsidRPr="00FF59DA">
              <w:rPr>
                <w:b/>
                <w:szCs w:val="19"/>
              </w:rPr>
              <w:t xml:space="preserve">Jakim zagrożeniem, Pana/Pani zdaniem, jest obecna sytuacja </w:t>
            </w:r>
            <w:r>
              <w:rPr>
                <w:b/>
                <w:noProof/>
                <w:szCs w:val="19"/>
                <w:lang w:eastAsia="pl-PL"/>
              </w:rPr>
              <w:t>na terytorium Ukrainy</w:t>
            </w:r>
            <w:r w:rsidRPr="00FF59DA">
              <w:rPr>
                <w:b/>
                <w:szCs w:val="19"/>
              </w:rPr>
              <w:t xml:space="preserve"> dla Pana/Pani osobistej sytuacji finansowej?</w:t>
            </w: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AF0911B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duże zagrożenie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224FFC4" w14:textId="42F9E2B4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19,9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683DC1AF" w14:textId="6E3F822C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15,0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6A2B58DA" w14:textId="3C57FBC3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15,8</w:t>
            </w:r>
          </w:p>
        </w:tc>
      </w:tr>
      <w:tr w:rsidR="0043076F" w:rsidRPr="00D24571" w14:paraId="30ED2872" w14:textId="1BFC964A" w:rsidTr="00D94BC9">
        <w:trPr>
          <w:trHeight w:hRule="exact" w:val="592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387851DF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AE9B991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przeciętne zagrożenie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75DE233D" w14:textId="077AFA1F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34,5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721529B0" w14:textId="1571BB56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33,8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441E485C" w14:textId="4EF01EDE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34,3</w:t>
            </w:r>
          </w:p>
        </w:tc>
      </w:tr>
      <w:tr w:rsidR="0043076F" w:rsidRPr="00D24571" w14:paraId="32D48D9B" w14:textId="58CAC318" w:rsidTr="00D94BC9">
        <w:trPr>
          <w:trHeight w:hRule="exact"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15355949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AAEFE04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małe zagrożenie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63961257" w14:textId="13DA2BDD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28,8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39454E2B" w14:textId="472C94B4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30,1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75AB491B" w14:textId="6CDD102D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30,0</w:t>
            </w:r>
          </w:p>
        </w:tc>
      </w:tr>
      <w:tr w:rsidR="0043076F" w:rsidRPr="00D24571" w14:paraId="6799C3D6" w14:textId="47208566" w:rsidTr="00D94BC9">
        <w:trPr>
          <w:trHeight w:hRule="exact"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1F493FD0" w14:textId="77777777" w:rsidR="0043076F" w:rsidRPr="00FF59DA" w:rsidRDefault="0043076F" w:rsidP="00936003">
            <w:pPr>
              <w:rPr>
                <w:szCs w:val="19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5821D37F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brak zagrożenia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9353378" w14:textId="33D18465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16,8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5520D50A" w14:textId="14519BA7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21,1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45AA65CF" w14:textId="285DB4C9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19,9</w:t>
            </w:r>
          </w:p>
        </w:tc>
      </w:tr>
      <w:tr w:rsidR="0043076F" w:rsidRPr="00D24571" w14:paraId="1ACCB98A" w14:textId="3510822D" w:rsidTr="00D94BC9">
        <w:trPr>
          <w:trHeight w:hRule="exact" w:val="369"/>
        </w:trPr>
        <w:tc>
          <w:tcPr>
            <w:tcW w:w="2977" w:type="dxa"/>
            <w:vMerge w:val="restart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10FAD577" w14:textId="4855C942" w:rsidR="0043076F" w:rsidRPr="00FF59DA" w:rsidRDefault="0043076F" w:rsidP="00936003">
            <w:pPr>
              <w:rPr>
                <w:b/>
                <w:szCs w:val="19"/>
              </w:rPr>
            </w:pPr>
            <w:r w:rsidRPr="00FF59DA">
              <w:rPr>
                <w:b/>
                <w:szCs w:val="19"/>
              </w:rPr>
              <w:t xml:space="preserve">Jakim zagrożeniem, Pana/Pani zdaniem, jest obecna sytuacja </w:t>
            </w:r>
            <w:r>
              <w:rPr>
                <w:b/>
                <w:noProof/>
                <w:szCs w:val="19"/>
                <w:lang w:eastAsia="pl-PL"/>
              </w:rPr>
              <w:t>na terytorium Ukrainy</w:t>
            </w:r>
            <w:r w:rsidRPr="00FF59DA">
              <w:rPr>
                <w:b/>
                <w:szCs w:val="19"/>
              </w:rPr>
              <w:t xml:space="preserve"> dla </w:t>
            </w:r>
            <w:r>
              <w:rPr>
                <w:b/>
                <w:szCs w:val="19"/>
              </w:rPr>
              <w:t>suwerenności i niepodległości Polski</w:t>
            </w:r>
            <w:r w:rsidRPr="00FF59DA">
              <w:rPr>
                <w:b/>
                <w:szCs w:val="19"/>
              </w:rPr>
              <w:t>?</w:t>
            </w: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1DBFF37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duże zagrożenie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46F084C8" w14:textId="07D0D8A2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39,9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7CCB3567" w14:textId="12B5F4EA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32,5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555ED93B" w14:textId="6A6409CA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32,9</w:t>
            </w:r>
          </w:p>
        </w:tc>
      </w:tr>
      <w:tr w:rsidR="0043076F" w:rsidRPr="00D24571" w14:paraId="575E4FF7" w14:textId="32C080F4" w:rsidTr="00D94BC9">
        <w:trPr>
          <w:trHeight w:hRule="exact" w:val="460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</w:tcPr>
          <w:p w14:paraId="3AF6A632" w14:textId="77777777" w:rsidR="0043076F" w:rsidRPr="00D24571" w:rsidRDefault="0043076F" w:rsidP="00936003">
            <w:pPr>
              <w:rPr>
                <w:sz w:val="14"/>
                <w:szCs w:val="14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23529572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przeciętne zagrożenie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14EF2A45" w14:textId="72136C55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39,0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1E6D04D0" w14:textId="6A9BEE59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40,2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1E1FE649" w14:textId="1AD87083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39,1</w:t>
            </w:r>
          </w:p>
        </w:tc>
      </w:tr>
      <w:tr w:rsidR="0043076F" w:rsidRPr="00D24571" w14:paraId="3D607DE4" w14:textId="48D24999" w:rsidTr="00D94BC9">
        <w:trPr>
          <w:trHeight w:hRule="exact"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</w:tcPr>
          <w:p w14:paraId="582E9D9B" w14:textId="77777777" w:rsidR="0043076F" w:rsidRPr="00D24571" w:rsidRDefault="0043076F" w:rsidP="00936003">
            <w:pPr>
              <w:rPr>
                <w:sz w:val="14"/>
                <w:szCs w:val="14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0F612C36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małe zagrożenie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vAlign w:val="center"/>
          </w:tcPr>
          <w:p w14:paraId="35F1603B" w14:textId="6E2FDC88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17,5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67157619" w14:textId="7B13CAF5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20,0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vAlign w:val="center"/>
          </w:tcPr>
          <w:p w14:paraId="465E4C92" w14:textId="4E921A0B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23,3</w:t>
            </w:r>
          </w:p>
        </w:tc>
      </w:tr>
      <w:tr w:rsidR="0043076F" w:rsidRPr="00D24571" w14:paraId="1A0433A9" w14:textId="2AAC5CA6" w:rsidTr="00D94BC9">
        <w:trPr>
          <w:trHeight w:hRule="exact" w:val="369"/>
        </w:trPr>
        <w:tc>
          <w:tcPr>
            <w:tcW w:w="2977" w:type="dxa"/>
            <w:vMerge/>
            <w:tcBorders>
              <w:top w:val="single" w:sz="4" w:space="0" w:color="001D77"/>
              <w:left w:val="nil"/>
              <w:bottom w:val="nil"/>
              <w:right w:val="single" w:sz="4" w:space="0" w:color="001D77"/>
            </w:tcBorders>
          </w:tcPr>
          <w:p w14:paraId="39CA6161" w14:textId="77777777" w:rsidR="0043076F" w:rsidRPr="00D24571" w:rsidRDefault="0043076F" w:rsidP="00936003">
            <w:pPr>
              <w:rPr>
                <w:sz w:val="14"/>
                <w:szCs w:val="14"/>
              </w:rPr>
            </w:pPr>
          </w:p>
        </w:tc>
        <w:tc>
          <w:tcPr>
            <w:tcW w:w="2126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vAlign w:val="center"/>
          </w:tcPr>
          <w:p w14:paraId="2406A001" w14:textId="77777777" w:rsidR="0043076F" w:rsidRPr="00FF59DA" w:rsidRDefault="0043076F" w:rsidP="00936003">
            <w:pPr>
              <w:autoSpaceDE w:val="0"/>
              <w:autoSpaceDN w:val="0"/>
              <w:adjustRightInd w:val="0"/>
              <w:spacing w:before="0" w:after="0" w:line="240" w:lineRule="auto"/>
              <w:rPr>
                <w:rFonts w:cs="Fira Sans"/>
                <w:color w:val="000000"/>
                <w:szCs w:val="19"/>
              </w:rPr>
            </w:pPr>
            <w:r w:rsidRPr="00FF59DA">
              <w:rPr>
                <w:szCs w:val="19"/>
              </w:rPr>
              <w:t>brak zagrożenia</w:t>
            </w:r>
          </w:p>
        </w:tc>
        <w:tc>
          <w:tcPr>
            <w:tcW w:w="993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vAlign w:val="center"/>
          </w:tcPr>
          <w:p w14:paraId="550E055B" w14:textId="3D2C3DB9" w:rsidR="0043076F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3,6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nil"/>
              <w:right w:val="nil"/>
            </w:tcBorders>
            <w:vAlign w:val="center"/>
          </w:tcPr>
          <w:p w14:paraId="148DABCA" w14:textId="415E1828" w:rsidR="0043076F" w:rsidRPr="00FF59DA" w:rsidRDefault="0043076F" w:rsidP="00936003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7,3</w:t>
            </w:r>
          </w:p>
        </w:tc>
        <w:tc>
          <w:tcPr>
            <w:tcW w:w="992" w:type="dxa"/>
            <w:tcBorders>
              <w:top w:val="single" w:sz="4" w:space="0" w:color="001D77"/>
              <w:left w:val="single" w:sz="4" w:space="0" w:color="001D77"/>
              <w:bottom w:val="nil"/>
              <w:right w:val="nil"/>
            </w:tcBorders>
            <w:vAlign w:val="center"/>
          </w:tcPr>
          <w:p w14:paraId="316B1D74" w14:textId="55FDE89E" w:rsidR="0043076F" w:rsidRDefault="00D94BC9" w:rsidP="00D94BC9">
            <w:pPr>
              <w:spacing w:before="0" w:after="0"/>
              <w:jc w:val="right"/>
              <w:rPr>
                <w:rFonts w:cs="Calibri"/>
                <w:color w:val="000000"/>
                <w:szCs w:val="19"/>
              </w:rPr>
            </w:pPr>
            <w:r>
              <w:rPr>
                <w:rFonts w:cs="Calibri"/>
                <w:color w:val="000000"/>
                <w:szCs w:val="19"/>
              </w:rPr>
              <w:t>4,7</w:t>
            </w:r>
          </w:p>
        </w:tc>
      </w:tr>
    </w:tbl>
    <w:p w14:paraId="4E4B5C81" w14:textId="77777777" w:rsidR="00EA148C" w:rsidRDefault="00EA148C" w:rsidP="008A3823">
      <w:pPr>
        <w:spacing w:line="288" w:lineRule="auto"/>
        <w:rPr>
          <w:shd w:val="clear" w:color="auto" w:fill="FFFFFF"/>
        </w:rPr>
      </w:pPr>
    </w:p>
    <w:p w14:paraId="3C28A51E" w14:textId="77777777" w:rsidR="00EA148C" w:rsidRDefault="00EA148C" w:rsidP="008A3823">
      <w:pPr>
        <w:spacing w:line="288" w:lineRule="auto"/>
        <w:rPr>
          <w:shd w:val="clear" w:color="auto" w:fill="FFFFFF"/>
        </w:rPr>
      </w:pPr>
    </w:p>
    <w:p w14:paraId="7E534B15" w14:textId="77777777" w:rsidR="00EA148C" w:rsidRDefault="00EA148C" w:rsidP="008A3823">
      <w:pPr>
        <w:spacing w:line="288" w:lineRule="auto"/>
        <w:rPr>
          <w:shd w:val="clear" w:color="auto" w:fill="FFFFFF"/>
        </w:rPr>
      </w:pPr>
    </w:p>
    <w:p w14:paraId="5C746701" w14:textId="77777777" w:rsidR="00EA148C" w:rsidRDefault="00EA148C" w:rsidP="008A3823">
      <w:pPr>
        <w:spacing w:line="288" w:lineRule="auto"/>
        <w:rPr>
          <w:shd w:val="clear" w:color="auto" w:fill="FFFFFF"/>
        </w:rPr>
      </w:pPr>
    </w:p>
    <w:p w14:paraId="78A06D4C" w14:textId="77777777" w:rsidR="00EA148C" w:rsidRDefault="00EA148C" w:rsidP="008A3823">
      <w:pPr>
        <w:spacing w:line="288" w:lineRule="auto"/>
        <w:rPr>
          <w:shd w:val="clear" w:color="auto" w:fill="FFFFFF"/>
        </w:rPr>
      </w:pPr>
    </w:p>
    <w:p w14:paraId="3D8DF7F1" w14:textId="77777777" w:rsidR="00EA148C" w:rsidRDefault="00EA148C" w:rsidP="008A3823">
      <w:pPr>
        <w:spacing w:line="288" w:lineRule="auto"/>
        <w:rPr>
          <w:shd w:val="clear" w:color="auto" w:fill="FFFFFF"/>
        </w:rPr>
      </w:pPr>
    </w:p>
    <w:p w14:paraId="0A6DB1CB" w14:textId="77777777" w:rsidR="00EA148C" w:rsidRDefault="00EA148C" w:rsidP="008A3823">
      <w:pPr>
        <w:spacing w:line="288" w:lineRule="auto"/>
        <w:rPr>
          <w:shd w:val="clear" w:color="auto" w:fill="FFFFFF"/>
        </w:rPr>
      </w:pPr>
    </w:p>
    <w:p w14:paraId="2D4A7909" w14:textId="77777777" w:rsidR="00EA148C" w:rsidRDefault="00EA148C" w:rsidP="008A3823">
      <w:pPr>
        <w:spacing w:line="288" w:lineRule="auto"/>
        <w:rPr>
          <w:shd w:val="clear" w:color="auto" w:fill="FFFFFF"/>
        </w:rPr>
      </w:pPr>
    </w:p>
    <w:p w14:paraId="2E3E949D" w14:textId="77777777" w:rsidR="008A3823" w:rsidRPr="00FB1838" w:rsidRDefault="008A3823" w:rsidP="008A3823">
      <w:pPr>
        <w:spacing w:line="288" w:lineRule="auto"/>
        <w:rPr>
          <w:shd w:val="clear" w:color="auto" w:fill="FFFFFF"/>
        </w:rPr>
      </w:pPr>
      <w:r w:rsidRPr="00FB1838">
        <w:rPr>
          <w:shd w:val="clear" w:color="auto" w:fill="FFFFFF"/>
        </w:rPr>
        <w:t xml:space="preserve">W przypadku cytowania danych Głównego Urzędu Statystycznego prosimy o zamieszczenie informacji: „Źródło danych GUS”, a </w:t>
      </w:r>
      <w:r>
        <w:rPr>
          <w:shd w:val="clear" w:color="auto" w:fill="FFFFFF"/>
        </w:rPr>
        <w:t xml:space="preserve">w </w:t>
      </w:r>
      <w:r w:rsidRPr="00FB1838">
        <w:rPr>
          <w:shd w:val="clear" w:color="auto" w:fill="FFFFFF"/>
        </w:rPr>
        <w:t xml:space="preserve">przypadku publikowania obliczeń dokonanych na danych opublikowanych przez GUS prosimy o zamieszczenie informacji: „Opracowanie własne na podstawie danych GUS”. </w:t>
      </w:r>
    </w:p>
    <w:p w14:paraId="0B3923C5" w14:textId="77777777" w:rsidR="00FB1838" w:rsidRPr="00FE5C2F" w:rsidRDefault="00FB1838" w:rsidP="00FE5C2F">
      <w:pPr>
        <w:spacing w:before="0" w:after="160" w:line="259" w:lineRule="auto"/>
        <w:rPr>
          <w:b/>
          <w:spacing w:val="-2"/>
          <w:sz w:val="18"/>
        </w:rPr>
        <w:sectPr w:rsidR="00FB1838" w:rsidRPr="00FE5C2F" w:rsidSect="009950DE">
          <w:headerReference w:type="default" r:id="rId31"/>
          <w:footerReference w:type="default" r:id="rId32"/>
          <w:headerReference w:type="first" r:id="rId33"/>
          <w:footerReference w:type="first" r:id="rId34"/>
          <w:footnotePr>
            <w:numFmt w:val="chicago"/>
          </w:footnotePr>
          <w:pgSz w:w="11906" w:h="16838"/>
          <w:pgMar w:top="720" w:right="3119" w:bottom="720" w:left="720" w:header="284" w:footer="318" w:gutter="0"/>
          <w:cols w:space="708"/>
          <w:titlePg/>
          <w:docGrid w:linePitch="360"/>
        </w:sectPr>
      </w:pPr>
    </w:p>
    <w:p w14:paraId="78672B0B" w14:textId="77A4611D" w:rsidR="000470AA" w:rsidRDefault="000470AA" w:rsidP="000470AA">
      <w:pPr>
        <w:rPr>
          <w:sz w:val="18"/>
        </w:rPr>
      </w:pPr>
    </w:p>
    <w:tbl>
      <w:tblPr>
        <w:tblpPr w:leftFromText="141" w:rightFromText="141" w:vertAnchor="text" w:horzAnchor="margin" w:tblpXSpec="center" w:tblpY="-47"/>
        <w:tblW w:w="8930" w:type="dxa"/>
        <w:tblLook w:val="04A0" w:firstRow="1" w:lastRow="0" w:firstColumn="1" w:lastColumn="0" w:noHBand="0" w:noVBand="1"/>
      </w:tblPr>
      <w:tblGrid>
        <w:gridCol w:w="4678"/>
        <w:gridCol w:w="4252"/>
      </w:tblGrid>
      <w:tr w:rsidR="00076F85" w:rsidRPr="008F3638" w14:paraId="2DB5CE44" w14:textId="77777777" w:rsidTr="00916887">
        <w:trPr>
          <w:trHeight w:val="1912"/>
        </w:trPr>
        <w:tc>
          <w:tcPr>
            <w:tcW w:w="4678" w:type="dxa"/>
          </w:tcPr>
          <w:p w14:paraId="1B405618" w14:textId="77777777" w:rsidR="00076F85" w:rsidRPr="008F3638" w:rsidRDefault="00076F85" w:rsidP="00916887">
            <w:pPr>
              <w:spacing w:before="0" w:after="0" w:line="276" w:lineRule="auto"/>
              <w:ind w:left="176"/>
              <w:rPr>
                <w:rFonts w:cs="Arial"/>
                <w:color w:val="000000" w:themeColor="text1"/>
                <w:sz w:val="20"/>
              </w:rPr>
            </w:pPr>
            <w:r w:rsidRPr="008F3638">
              <w:rPr>
                <w:rFonts w:cs="Arial"/>
                <w:color w:val="000000" w:themeColor="text1"/>
                <w:sz w:val="20"/>
              </w:rPr>
              <w:t>Opracowanie merytoryczne:</w:t>
            </w:r>
          </w:p>
          <w:p w14:paraId="0E338E18" w14:textId="77777777" w:rsidR="00076F85" w:rsidRDefault="00076F85" w:rsidP="00916887">
            <w:pPr>
              <w:spacing w:before="0" w:line="276" w:lineRule="auto"/>
              <w:ind w:left="176"/>
              <w:rPr>
                <w:rFonts w:cs="Arial"/>
                <w:b/>
                <w:color w:val="000000" w:themeColor="text1"/>
                <w:sz w:val="20"/>
              </w:rPr>
            </w:pPr>
            <w:r>
              <w:rPr>
                <w:rFonts w:cs="Arial"/>
                <w:b/>
                <w:color w:val="000000" w:themeColor="text1"/>
                <w:sz w:val="20"/>
              </w:rPr>
              <w:t>Urząd Statystyczny w Łodzi</w:t>
            </w:r>
          </w:p>
          <w:p w14:paraId="6ADEEB1C" w14:textId="77777777" w:rsidR="00076F85" w:rsidRDefault="00076F85" w:rsidP="00916887">
            <w:pPr>
              <w:spacing w:before="0" w:after="0" w:line="276" w:lineRule="auto"/>
              <w:ind w:left="176"/>
              <w:rPr>
                <w:rFonts w:cs="Arial"/>
                <w:b/>
                <w:color w:val="000000" w:themeColor="text1"/>
                <w:sz w:val="20"/>
              </w:rPr>
            </w:pPr>
            <w:r w:rsidRPr="00956F30">
              <w:rPr>
                <w:rFonts w:cs="Arial"/>
                <w:b/>
                <w:color w:val="000000" w:themeColor="text1"/>
                <w:sz w:val="20"/>
              </w:rPr>
              <w:t xml:space="preserve">Dyrektor </w:t>
            </w:r>
            <w:r w:rsidRPr="00076F85">
              <w:rPr>
                <w:rFonts w:cs="Arial"/>
                <w:b/>
                <w:color w:val="000000" w:themeColor="text1"/>
                <w:sz w:val="20"/>
              </w:rPr>
              <w:t>dr Piotr Ryszard Cmela</w:t>
            </w:r>
          </w:p>
          <w:p w14:paraId="04EE7A73" w14:textId="77777777" w:rsidR="00076F85" w:rsidRPr="008F3638" w:rsidRDefault="00076F85" w:rsidP="00916887">
            <w:pPr>
              <w:pStyle w:val="Nagwek3"/>
              <w:spacing w:before="0" w:line="240" w:lineRule="auto"/>
              <w:ind w:left="176"/>
              <w:rPr>
                <w:rFonts w:ascii="Fira Sans" w:hAnsi="Fira Sans" w:cs="Arial"/>
                <w:color w:val="000000" w:themeColor="text1"/>
                <w:sz w:val="20"/>
                <w:lang w:val="fi-FI"/>
              </w:rPr>
            </w:pPr>
            <w:r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>Tel: 4</w:t>
            </w:r>
            <w:r w:rsidRPr="008F3638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>2 </w:t>
            </w:r>
            <w:r w:rsidR="00B05C6D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>684 56 11</w:t>
            </w:r>
          </w:p>
          <w:p w14:paraId="4BDC4932" w14:textId="77777777" w:rsidR="00076F85" w:rsidRPr="008F3638" w:rsidRDefault="00076F85" w:rsidP="00916887">
            <w:pPr>
              <w:pStyle w:val="Nagwek3"/>
              <w:spacing w:before="0" w:line="240" w:lineRule="auto"/>
              <w:rPr>
                <w:rFonts w:ascii="Fira Sans" w:hAnsi="Fira Sans"/>
                <w:color w:val="000000" w:themeColor="text1"/>
                <w:lang w:val="fi-FI"/>
              </w:rPr>
            </w:pPr>
          </w:p>
        </w:tc>
        <w:tc>
          <w:tcPr>
            <w:tcW w:w="4252" w:type="dxa"/>
          </w:tcPr>
          <w:p w14:paraId="5CF0DE93" w14:textId="77777777" w:rsidR="00076F85" w:rsidRPr="008F3638" w:rsidRDefault="00076F85" w:rsidP="00916887">
            <w:pPr>
              <w:spacing w:before="0" w:line="276" w:lineRule="auto"/>
              <w:ind w:left="318"/>
              <w:rPr>
                <w:rFonts w:cs="Arial"/>
                <w:b/>
                <w:color w:val="000000" w:themeColor="text1"/>
                <w:sz w:val="20"/>
              </w:rPr>
            </w:pPr>
            <w:r w:rsidRPr="008F3638">
              <w:rPr>
                <w:rFonts w:cs="Arial"/>
                <w:color w:val="000000" w:themeColor="text1"/>
                <w:sz w:val="20"/>
              </w:rPr>
              <w:t>Rozpowszechnianie:</w:t>
            </w:r>
            <w:r w:rsidRPr="008F3638">
              <w:rPr>
                <w:rFonts w:cs="Arial"/>
                <w:color w:val="000000" w:themeColor="text1"/>
                <w:sz w:val="20"/>
              </w:rPr>
              <w:br/>
            </w:r>
            <w:r w:rsidRPr="008F3638">
              <w:rPr>
                <w:rFonts w:cs="Arial"/>
                <w:b/>
                <w:color w:val="000000" w:themeColor="text1"/>
                <w:sz w:val="20"/>
              </w:rPr>
              <w:t>Rzecznik Prasowy Prezesa GUS</w:t>
            </w:r>
          </w:p>
          <w:p w14:paraId="1F979E52" w14:textId="77777777" w:rsidR="00076F85" w:rsidRPr="008F3638" w:rsidRDefault="00076F85" w:rsidP="00916887">
            <w:pPr>
              <w:pStyle w:val="Nagwek3"/>
              <w:spacing w:before="0" w:line="240" w:lineRule="auto"/>
              <w:ind w:left="317"/>
              <w:rPr>
                <w:rFonts w:ascii="Fira Sans" w:hAnsi="Fira Sans" w:cs="Arial"/>
                <w:b/>
                <w:color w:val="000000" w:themeColor="text1"/>
                <w:sz w:val="20"/>
                <w:szCs w:val="28"/>
              </w:rPr>
            </w:pPr>
            <w:r w:rsidRPr="008F3638">
              <w:rPr>
                <w:rFonts w:ascii="Fira Sans" w:hAnsi="Fira Sans" w:cs="Arial"/>
                <w:b/>
                <w:color w:val="000000" w:themeColor="text1"/>
                <w:sz w:val="20"/>
                <w:szCs w:val="28"/>
              </w:rPr>
              <w:t>Karolina</w:t>
            </w:r>
            <w:r w:rsidRPr="008F0829">
              <w:rPr>
                <w:rFonts w:ascii="Fira Sans" w:hAnsi="Fira Sans" w:cs="Arial"/>
                <w:b/>
                <w:color w:val="auto"/>
                <w:sz w:val="20"/>
                <w:szCs w:val="28"/>
              </w:rPr>
              <w:t xml:space="preserve"> Banaszek</w:t>
            </w:r>
          </w:p>
          <w:p w14:paraId="16A17F5E" w14:textId="77777777" w:rsidR="00076F85" w:rsidRPr="008F3638" w:rsidRDefault="00076F85" w:rsidP="00916887">
            <w:pPr>
              <w:pStyle w:val="Nagwek3"/>
              <w:spacing w:before="0" w:line="240" w:lineRule="auto"/>
              <w:ind w:left="317"/>
              <w:rPr>
                <w:rFonts w:ascii="Fira Sans" w:hAnsi="Fira Sans" w:cs="Arial"/>
                <w:color w:val="000000" w:themeColor="text1"/>
                <w:sz w:val="20"/>
                <w:lang w:val="fi-FI"/>
              </w:rPr>
            </w:pPr>
            <w:r w:rsidRPr="008F3638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 xml:space="preserve">Tel: </w:t>
            </w:r>
            <w:r w:rsidRPr="00F60BA8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>695 255 011</w:t>
            </w:r>
          </w:p>
          <w:p w14:paraId="4C9FE8E1" w14:textId="77777777" w:rsidR="00076F85" w:rsidRPr="008F3638" w:rsidRDefault="00076F85" w:rsidP="00916887">
            <w:pPr>
              <w:pStyle w:val="Nagwek3"/>
              <w:spacing w:before="0" w:line="240" w:lineRule="auto"/>
              <w:ind w:left="317"/>
              <w:rPr>
                <w:rFonts w:ascii="Fira Sans" w:hAnsi="Fira Sans" w:cs="Arial"/>
                <w:color w:val="000000" w:themeColor="text1"/>
                <w:sz w:val="20"/>
                <w:szCs w:val="20"/>
                <w:lang w:val="en-US"/>
              </w:rPr>
            </w:pPr>
          </w:p>
        </w:tc>
      </w:tr>
    </w:tbl>
    <w:tbl>
      <w:tblPr>
        <w:tblStyle w:val="Tabela-Siatka"/>
        <w:tblW w:w="5437" w:type="pct"/>
        <w:tblInd w:w="279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57" w:type="dxa"/>
          <w:right w:w="57" w:type="dxa"/>
        </w:tblCellMar>
        <w:tblLook w:val="04A0" w:firstRow="1" w:lastRow="0" w:firstColumn="1" w:lastColumn="0" w:noHBand="0" w:noVBand="1"/>
      </w:tblPr>
      <w:tblGrid>
        <w:gridCol w:w="5101"/>
        <w:gridCol w:w="570"/>
        <w:gridCol w:w="3106"/>
        <w:gridCol w:w="1076"/>
      </w:tblGrid>
      <w:tr w:rsidR="00076F85" w14:paraId="4EABAEC5" w14:textId="77777777" w:rsidTr="00B520CF">
        <w:trPr>
          <w:gridAfter w:val="1"/>
          <w:wAfter w:w="544" w:type="pct"/>
          <w:trHeight w:val="610"/>
        </w:trPr>
        <w:tc>
          <w:tcPr>
            <w:tcW w:w="2589" w:type="pct"/>
            <w:vMerge w:val="restart"/>
          </w:tcPr>
          <w:p w14:paraId="1FAECCE0" w14:textId="77777777" w:rsidR="00076F85" w:rsidRPr="00C91687" w:rsidRDefault="00076F85" w:rsidP="00076F85">
            <w:pPr>
              <w:rPr>
                <w:b/>
                <w:sz w:val="20"/>
              </w:rPr>
            </w:pPr>
            <w:r w:rsidRPr="00C91687">
              <w:rPr>
                <w:b/>
                <w:sz w:val="20"/>
              </w:rPr>
              <w:t xml:space="preserve">Wydział Współpracy z Mediami </w:t>
            </w:r>
          </w:p>
          <w:p w14:paraId="0FF673D0" w14:textId="5A058070" w:rsidR="00076F85" w:rsidRPr="00C91687" w:rsidRDefault="00076F85" w:rsidP="00076F85">
            <w:pPr>
              <w:rPr>
                <w:sz w:val="20"/>
              </w:rPr>
            </w:pPr>
            <w:r w:rsidRPr="00674DE5">
              <w:rPr>
                <w:sz w:val="20"/>
              </w:rPr>
              <w:t>T</w:t>
            </w:r>
            <w:r>
              <w:rPr>
                <w:sz w:val="20"/>
              </w:rPr>
              <w:t>el</w:t>
            </w:r>
            <w:r w:rsidRPr="00674DE5">
              <w:rPr>
                <w:sz w:val="20"/>
              </w:rPr>
              <w:t xml:space="preserve">: </w:t>
            </w:r>
            <w:r>
              <w:rPr>
                <w:sz w:val="20"/>
              </w:rPr>
              <w:t>22</w:t>
            </w:r>
            <w:r w:rsidRPr="00C91687">
              <w:rPr>
                <w:sz w:val="20"/>
              </w:rPr>
              <w:t xml:space="preserve"> 608 38 04 </w:t>
            </w:r>
          </w:p>
          <w:p w14:paraId="7CC59C25" w14:textId="77777777" w:rsidR="00076F85" w:rsidRPr="00076F85" w:rsidRDefault="00076F85" w:rsidP="00076F85">
            <w:pPr>
              <w:rPr>
                <w:sz w:val="18"/>
                <w:lang w:val="en-US"/>
              </w:rPr>
            </w:pPr>
            <w:r w:rsidRPr="00076F85">
              <w:rPr>
                <w:b/>
                <w:sz w:val="20"/>
                <w:lang w:val="en-US"/>
              </w:rPr>
              <w:t>e-mail:</w:t>
            </w:r>
            <w:r w:rsidRPr="00076F85">
              <w:rPr>
                <w:sz w:val="20"/>
                <w:lang w:val="en-US"/>
              </w:rPr>
              <w:t xml:space="preserve"> </w:t>
            </w:r>
            <w:hyperlink r:id="rId35" w:history="1">
              <w:r w:rsidRPr="00394E26">
                <w:rPr>
                  <w:rStyle w:val="Hipercze"/>
                  <w:rFonts w:eastAsiaTheme="majorEastAsia" w:cs="Arial"/>
                  <w:b/>
                  <w:color w:val="auto"/>
                  <w:sz w:val="20"/>
                  <w:szCs w:val="20"/>
                  <w:lang w:val="en-US"/>
                </w:rPr>
                <w:t>obslugaprasowa@stat.gov.pl</w:t>
              </w:r>
            </w:hyperlink>
          </w:p>
        </w:tc>
        <w:tc>
          <w:tcPr>
            <w:tcW w:w="289" w:type="pct"/>
            <w:vAlign w:val="center"/>
          </w:tcPr>
          <w:p w14:paraId="44043060" w14:textId="3C7E7642" w:rsidR="00076F85" w:rsidRPr="00076F85" w:rsidRDefault="00916887" w:rsidP="00076F85">
            <w:pPr>
              <w:rPr>
                <w:sz w:val="18"/>
                <w:lang w:val="en-US"/>
              </w:rPr>
            </w:pPr>
            <w:r w:rsidRPr="00916887">
              <w:rPr>
                <w:noProof/>
                <w:sz w:val="18"/>
                <w:lang w:eastAsia="pl-PL"/>
              </w:rPr>
              <w:drawing>
                <wp:anchor distT="0" distB="0" distL="114300" distR="114300" simplePos="0" relativeHeight="251793408" behindDoc="0" locked="0" layoutInCell="1" allowOverlap="1" wp14:anchorId="31FB99CD" wp14:editId="2880853F">
                  <wp:simplePos x="0" y="0"/>
                  <wp:positionH relativeFrom="column">
                    <wp:posOffset>39370</wp:posOffset>
                  </wp:positionH>
                  <wp:positionV relativeFrom="paragraph">
                    <wp:posOffset>83185</wp:posOffset>
                  </wp:positionV>
                  <wp:extent cx="251460" cy="251460"/>
                  <wp:effectExtent l="0" t="0" r="0" b="0"/>
                  <wp:wrapNone/>
                  <wp:docPr id="21" name="Obraz 21" descr="Ikonka strony www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" name="logo-03.png"/>
                          <pic:cNvPicPr/>
                        </pic:nvPicPr>
                        <pic:blipFill>
                          <a:blip r:embed="rId3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Pr="00916887">
              <w:rPr>
                <w:noProof/>
                <w:sz w:val="18"/>
                <w:lang w:eastAsia="pl-PL"/>
              </w:rPr>
              <w:drawing>
                <wp:anchor distT="0" distB="0" distL="114300" distR="114300" simplePos="0" relativeHeight="251794432" behindDoc="0" locked="0" layoutInCell="1" allowOverlap="1" wp14:anchorId="18102E9D" wp14:editId="025874FC">
                  <wp:simplePos x="0" y="0"/>
                  <wp:positionH relativeFrom="column">
                    <wp:posOffset>32385</wp:posOffset>
                  </wp:positionH>
                  <wp:positionV relativeFrom="paragraph">
                    <wp:posOffset>386715</wp:posOffset>
                  </wp:positionV>
                  <wp:extent cx="251460" cy="251460"/>
                  <wp:effectExtent l="0" t="0" r="0" b="0"/>
                  <wp:wrapNone/>
                  <wp:docPr id="22" name="Obraz 22" descr="Ikonka twitter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" name="logo-04.png"/>
                          <pic:cNvPicPr/>
                        </pic:nvPicPr>
                        <pic:blipFill>
                          <a:blip r:embed="rId3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Pr="00916887">
              <w:rPr>
                <w:noProof/>
                <w:sz w:val="18"/>
                <w:lang w:eastAsia="pl-PL"/>
              </w:rPr>
              <w:drawing>
                <wp:anchor distT="0" distB="0" distL="114300" distR="114300" simplePos="0" relativeHeight="251795456" behindDoc="0" locked="0" layoutInCell="1" allowOverlap="1" wp14:anchorId="04DF719B" wp14:editId="14F363D1">
                  <wp:simplePos x="0" y="0"/>
                  <wp:positionH relativeFrom="column">
                    <wp:posOffset>34290</wp:posOffset>
                  </wp:positionH>
                  <wp:positionV relativeFrom="paragraph">
                    <wp:posOffset>712470</wp:posOffset>
                  </wp:positionV>
                  <wp:extent cx="251460" cy="251460"/>
                  <wp:effectExtent l="0" t="0" r="0" b="0"/>
                  <wp:wrapNone/>
                  <wp:docPr id="23" name="Obraz 23" descr="Ikonka facebook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" name="logo-02.png"/>
                          <pic:cNvPicPr/>
                        </pic:nvPicPr>
                        <pic:blipFill>
                          <a:blip r:embed="rId3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Pr="002F5026">
              <w:rPr>
                <w:noProof/>
                <w:sz w:val="20"/>
                <w:lang w:eastAsia="pl-PL"/>
              </w:rPr>
              <w:drawing>
                <wp:anchor distT="0" distB="0" distL="114300" distR="114300" simplePos="0" relativeHeight="251789312" behindDoc="0" locked="0" layoutInCell="1" allowOverlap="1" wp14:anchorId="6BA2FFAF" wp14:editId="1CA6C8DB">
                  <wp:simplePos x="0" y="0"/>
                  <wp:positionH relativeFrom="column">
                    <wp:posOffset>47625</wp:posOffset>
                  </wp:positionH>
                  <wp:positionV relativeFrom="paragraph">
                    <wp:posOffset>1026160</wp:posOffset>
                  </wp:positionV>
                  <wp:extent cx="251460" cy="251460"/>
                  <wp:effectExtent l="0" t="0" r="0" b="0"/>
                  <wp:wrapNone/>
                  <wp:docPr id="213" name="Obraz 213" descr="Ikonka instagram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" name="logo-02.png"/>
                          <pic:cNvPicPr/>
                        </pic:nvPicPr>
                        <pic:blipFill>
                          <a:blip r:embed="rId3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Pr="002F5026">
              <w:rPr>
                <w:noProof/>
                <w:sz w:val="20"/>
                <w:lang w:eastAsia="pl-PL"/>
              </w:rPr>
              <w:drawing>
                <wp:anchor distT="0" distB="0" distL="114300" distR="114300" simplePos="0" relativeHeight="251790336" behindDoc="0" locked="0" layoutInCell="1" allowOverlap="1" wp14:anchorId="62772E8F" wp14:editId="6F8D1447">
                  <wp:simplePos x="0" y="0"/>
                  <wp:positionH relativeFrom="column">
                    <wp:posOffset>47625</wp:posOffset>
                  </wp:positionH>
                  <wp:positionV relativeFrom="paragraph">
                    <wp:posOffset>1332230</wp:posOffset>
                  </wp:positionV>
                  <wp:extent cx="251460" cy="251460"/>
                  <wp:effectExtent l="0" t="0" r="0" b="0"/>
                  <wp:wrapNone/>
                  <wp:docPr id="214" name="Obraz 214" descr="Ikonka Youtub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" name="logo-02.png"/>
                          <pic:cNvPicPr/>
                        </pic:nvPicPr>
                        <pic:blipFill>
                          <a:blip r:embed="rId4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Pr="002F5026">
              <w:rPr>
                <w:noProof/>
                <w:sz w:val="20"/>
                <w:lang w:eastAsia="pl-PL"/>
              </w:rPr>
              <w:drawing>
                <wp:anchor distT="0" distB="0" distL="114300" distR="114300" simplePos="0" relativeHeight="251791360" behindDoc="0" locked="0" layoutInCell="1" allowOverlap="1" wp14:anchorId="2EB17D87" wp14:editId="5154CC13">
                  <wp:simplePos x="0" y="0"/>
                  <wp:positionH relativeFrom="column">
                    <wp:posOffset>47625</wp:posOffset>
                  </wp:positionH>
                  <wp:positionV relativeFrom="paragraph">
                    <wp:posOffset>1653540</wp:posOffset>
                  </wp:positionV>
                  <wp:extent cx="251460" cy="251460"/>
                  <wp:effectExtent l="0" t="0" r="0" b="0"/>
                  <wp:wrapNone/>
                  <wp:docPr id="215" name="Obraz 215" descr="Ikonka linkedin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" name="logo-02.png"/>
                          <pic:cNvPicPr/>
                        </pic:nvPicPr>
                        <pic:blipFill>
                          <a:blip r:embed="rId4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</w:tc>
        <w:tc>
          <w:tcPr>
            <w:tcW w:w="1576" w:type="pct"/>
            <w:vAlign w:val="center"/>
          </w:tcPr>
          <w:p w14:paraId="6FC0B34E" w14:textId="77777777" w:rsidR="00076F85" w:rsidRDefault="00076F85" w:rsidP="00076F85">
            <w:pPr>
              <w:rPr>
                <w:sz w:val="18"/>
              </w:rPr>
            </w:pPr>
            <w:r w:rsidRPr="003D5F42">
              <w:rPr>
                <w:sz w:val="20"/>
              </w:rPr>
              <w:t>www.stat.gov.pl</w:t>
            </w:r>
          </w:p>
        </w:tc>
      </w:tr>
      <w:tr w:rsidR="00076F85" w14:paraId="16B3DE99" w14:textId="77777777" w:rsidTr="00B520CF">
        <w:trPr>
          <w:gridAfter w:val="1"/>
          <w:wAfter w:w="544" w:type="pct"/>
          <w:trHeight w:val="436"/>
        </w:trPr>
        <w:tc>
          <w:tcPr>
            <w:tcW w:w="2589" w:type="pct"/>
            <w:vMerge/>
            <w:vAlign w:val="center"/>
          </w:tcPr>
          <w:p w14:paraId="2B5CAA16" w14:textId="77777777" w:rsidR="00076F85" w:rsidRDefault="00076F85" w:rsidP="00076F85">
            <w:pPr>
              <w:rPr>
                <w:sz w:val="18"/>
              </w:rPr>
            </w:pPr>
          </w:p>
        </w:tc>
        <w:tc>
          <w:tcPr>
            <w:tcW w:w="289" w:type="pct"/>
            <w:vAlign w:val="center"/>
          </w:tcPr>
          <w:p w14:paraId="1CF5E4C3" w14:textId="32A77A19" w:rsidR="00076F85" w:rsidRDefault="00076F85" w:rsidP="00076F85">
            <w:pPr>
              <w:rPr>
                <w:sz w:val="18"/>
              </w:rPr>
            </w:pPr>
          </w:p>
        </w:tc>
        <w:tc>
          <w:tcPr>
            <w:tcW w:w="1576" w:type="pct"/>
          </w:tcPr>
          <w:p w14:paraId="2055CD5B" w14:textId="77777777" w:rsidR="00076F85" w:rsidRDefault="00076F85" w:rsidP="00076F85">
            <w:pPr>
              <w:rPr>
                <w:sz w:val="18"/>
              </w:rPr>
            </w:pPr>
            <w:r w:rsidRPr="003D5F42">
              <w:rPr>
                <w:sz w:val="20"/>
              </w:rPr>
              <w:t>@GUS_STAT</w:t>
            </w:r>
          </w:p>
        </w:tc>
      </w:tr>
      <w:tr w:rsidR="00076F85" w14:paraId="4389F5B7" w14:textId="77777777" w:rsidTr="00B520CF">
        <w:trPr>
          <w:gridAfter w:val="1"/>
          <w:wAfter w:w="544" w:type="pct"/>
          <w:trHeight w:val="436"/>
        </w:trPr>
        <w:tc>
          <w:tcPr>
            <w:tcW w:w="2589" w:type="pct"/>
            <w:vMerge/>
            <w:vAlign w:val="center"/>
          </w:tcPr>
          <w:p w14:paraId="0D6F5273" w14:textId="77777777" w:rsidR="00076F85" w:rsidRDefault="00076F85" w:rsidP="00076F85">
            <w:pPr>
              <w:rPr>
                <w:sz w:val="18"/>
              </w:rPr>
            </w:pPr>
          </w:p>
        </w:tc>
        <w:tc>
          <w:tcPr>
            <w:tcW w:w="289" w:type="pct"/>
            <w:vAlign w:val="center"/>
          </w:tcPr>
          <w:p w14:paraId="02BAC878" w14:textId="73A41AB5" w:rsidR="00076F85" w:rsidRDefault="00076F85" w:rsidP="00076F85">
            <w:pPr>
              <w:rPr>
                <w:sz w:val="18"/>
              </w:rPr>
            </w:pPr>
          </w:p>
        </w:tc>
        <w:tc>
          <w:tcPr>
            <w:tcW w:w="1576" w:type="pct"/>
          </w:tcPr>
          <w:p w14:paraId="52A94A08" w14:textId="77777777" w:rsidR="00076F85" w:rsidRDefault="00076F85" w:rsidP="00076F85">
            <w:pPr>
              <w:rPr>
                <w:sz w:val="20"/>
              </w:rPr>
            </w:pPr>
            <w:r w:rsidRPr="003D5F42">
              <w:rPr>
                <w:sz w:val="20"/>
              </w:rPr>
              <w:t>@GlownyUrzadStatystyczny</w:t>
            </w:r>
          </w:p>
        </w:tc>
      </w:tr>
      <w:tr w:rsidR="002F5026" w14:paraId="2E9D9006" w14:textId="77777777" w:rsidTr="00B520CF">
        <w:trPr>
          <w:gridAfter w:val="1"/>
          <w:wAfter w:w="544" w:type="pct"/>
          <w:trHeight w:val="436"/>
        </w:trPr>
        <w:tc>
          <w:tcPr>
            <w:tcW w:w="2589" w:type="pct"/>
            <w:vAlign w:val="center"/>
          </w:tcPr>
          <w:p w14:paraId="08F91395" w14:textId="67CE609E" w:rsidR="002F5026" w:rsidRDefault="002F5026" w:rsidP="002F5026">
            <w:pPr>
              <w:rPr>
                <w:sz w:val="18"/>
              </w:rPr>
            </w:pPr>
          </w:p>
        </w:tc>
        <w:tc>
          <w:tcPr>
            <w:tcW w:w="289" w:type="pct"/>
            <w:vAlign w:val="center"/>
          </w:tcPr>
          <w:p w14:paraId="5671017C" w14:textId="4ABDDA75" w:rsidR="002F5026" w:rsidRDefault="002F5026" w:rsidP="002F5026">
            <w:pPr>
              <w:rPr>
                <w:noProof/>
                <w:sz w:val="20"/>
                <w:lang w:eastAsia="pl-PL"/>
              </w:rPr>
            </w:pPr>
          </w:p>
        </w:tc>
        <w:tc>
          <w:tcPr>
            <w:tcW w:w="1576" w:type="pct"/>
          </w:tcPr>
          <w:p w14:paraId="4852E164" w14:textId="372A349D" w:rsidR="002F5026" w:rsidRPr="003D5F42" w:rsidRDefault="002F5026" w:rsidP="002F5026">
            <w:pPr>
              <w:rPr>
                <w:sz w:val="20"/>
              </w:rPr>
            </w:pPr>
            <w:proofErr w:type="spellStart"/>
            <w:r w:rsidRPr="00531873">
              <w:rPr>
                <w:sz w:val="20"/>
              </w:rPr>
              <w:t>gus_stat</w:t>
            </w:r>
            <w:proofErr w:type="spellEnd"/>
          </w:p>
        </w:tc>
      </w:tr>
      <w:tr w:rsidR="002F5026" w14:paraId="491E1A2C" w14:textId="77777777" w:rsidTr="00B520CF">
        <w:trPr>
          <w:gridAfter w:val="1"/>
          <w:wAfter w:w="544" w:type="pct"/>
          <w:trHeight w:val="436"/>
        </w:trPr>
        <w:tc>
          <w:tcPr>
            <w:tcW w:w="2589" w:type="pct"/>
            <w:vAlign w:val="center"/>
          </w:tcPr>
          <w:p w14:paraId="480C5836" w14:textId="77777777" w:rsidR="002F5026" w:rsidRDefault="002F5026" w:rsidP="002F5026">
            <w:pPr>
              <w:rPr>
                <w:sz w:val="18"/>
              </w:rPr>
            </w:pPr>
          </w:p>
        </w:tc>
        <w:tc>
          <w:tcPr>
            <w:tcW w:w="289" w:type="pct"/>
            <w:vAlign w:val="center"/>
          </w:tcPr>
          <w:p w14:paraId="1CA0E45D" w14:textId="2F6BFF39" w:rsidR="002F5026" w:rsidRDefault="002F5026" w:rsidP="002F5026">
            <w:pPr>
              <w:rPr>
                <w:noProof/>
                <w:sz w:val="20"/>
                <w:lang w:eastAsia="pl-PL"/>
              </w:rPr>
            </w:pPr>
          </w:p>
        </w:tc>
        <w:tc>
          <w:tcPr>
            <w:tcW w:w="1576" w:type="pct"/>
          </w:tcPr>
          <w:p w14:paraId="636587F8" w14:textId="34853AD2" w:rsidR="002F5026" w:rsidRPr="003D5F42" w:rsidRDefault="002F5026" w:rsidP="002F5026">
            <w:pPr>
              <w:rPr>
                <w:sz w:val="20"/>
              </w:rPr>
            </w:pPr>
            <w:proofErr w:type="spellStart"/>
            <w:r w:rsidRPr="00531873">
              <w:rPr>
                <w:sz w:val="20"/>
              </w:rPr>
              <w:t>glownyurzadstatystycznygus</w:t>
            </w:r>
            <w:proofErr w:type="spellEnd"/>
          </w:p>
        </w:tc>
      </w:tr>
      <w:tr w:rsidR="002F5026" w14:paraId="7BD61488" w14:textId="77777777" w:rsidTr="00B520CF">
        <w:trPr>
          <w:gridAfter w:val="1"/>
          <w:wAfter w:w="544" w:type="pct"/>
          <w:trHeight w:val="436"/>
        </w:trPr>
        <w:tc>
          <w:tcPr>
            <w:tcW w:w="2589" w:type="pct"/>
            <w:vAlign w:val="center"/>
          </w:tcPr>
          <w:p w14:paraId="01AF4C2E" w14:textId="77777777" w:rsidR="002F5026" w:rsidRDefault="002F5026" w:rsidP="002F5026">
            <w:pPr>
              <w:rPr>
                <w:sz w:val="18"/>
              </w:rPr>
            </w:pPr>
          </w:p>
        </w:tc>
        <w:tc>
          <w:tcPr>
            <w:tcW w:w="289" w:type="pct"/>
            <w:vAlign w:val="center"/>
          </w:tcPr>
          <w:p w14:paraId="3D0A37A2" w14:textId="420C41E7" w:rsidR="002F5026" w:rsidRDefault="002F5026" w:rsidP="002F5026">
            <w:pPr>
              <w:rPr>
                <w:noProof/>
                <w:sz w:val="20"/>
                <w:lang w:eastAsia="pl-PL"/>
              </w:rPr>
            </w:pPr>
          </w:p>
        </w:tc>
        <w:tc>
          <w:tcPr>
            <w:tcW w:w="1576" w:type="pct"/>
          </w:tcPr>
          <w:p w14:paraId="4C05212A" w14:textId="7F56CC50" w:rsidR="002F5026" w:rsidRPr="003D5F42" w:rsidRDefault="002F5026" w:rsidP="002F5026">
            <w:pPr>
              <w:rPr>
                <w:sz w:val="20"/>
              </w:rPr>
            </w:pPr>
            <w:r w:rsidRPr="00531873">
              <w:rPr>
                <w:noProof/>
                <w:sz w:val="20"/>
                <w:lang w:eastAsia="pl-PL"/>
              </w:rPr>
              <w:t>glownyurzadstatystyczny</w:t>
            </w:r>
          </w:p>
        </w:tc>
      </w:tr>
      <w:tr w:rsidR="00B520CF" w14:paraId="01980EE9" w14:textId="77777777" w:rsidTr="00B520CF">
        <w:trPr>
          <w:gridAfter w:val="1"/>
          <w:wAfter w:w="544" w:type="pct"/>
          <w:trHeight w:val="436"/>
        </w:trPr>
        <w:tc>
          <w:tcPr>
            <w:tcW w:w="2589" w:type="pct"/>
            <w:vAlign w:val="center"/>
          </w:tcPr>
          <w:p w14:paraId="1621676F" w14:textId="77777777" w:rsidR="00B520CF" w:rsidRDefault="00B520CF" w:rsidP="002F5026">
            <w:pPr>
              <w:rPr>
                <w:sz w:val="18"/>
              </w:rPr>
            </w:pPr>
          </w:p>
        </w:tc>
        <w:tc>
          <w:tcPr>
            <w:tcW w:w="289" w:type="pct"/>
            <w:vAlign w:val="center"/>
          </w:tcPr>
          <w:p w14:paraId="1A89D6AE" w14:textId="77777777" w:rsidR="00B520CF" w:rsidRDefault="00B520CF" w:rsidP="002F5026">
            <w:pPr>
              <w:rPr>
                <w:noProof/>
                <w:sz w:val="20"/>
                <w:lang w:eastAsia="pl-PL"/>
              </w:rPr>
            </w:pPr>
          </w:p>
        </w:tc>
        <w:tc>
          <w:tcPr>
            <w:tcW w:w="1576" w:type="pct"/>
          </w:tcPr>
          <w:p w14:paraId="34FDA462" w14:textId="77777777" w:rsidR="00B520CF" w:rsidRPr="00531873" w:rsidRDefault="00B520CF" w:rsidP="002F5026">
            <w:pPr>
              <w:rPr>
                <w:noProof/>
                <w:sz w:val="20"/>
                <w:lang w:eastAsia="pl-PL"/>
              </w:rPr>
            </w:pPr>
          </w:p>
        </w:tc>
      </w:tr>
      <w:tr w:rsidR="00B520CF" w14:paraId="558C7340" w14:textId="77777777" w:rsidTr="00B520CF">
        <w:trPr>
          <w:gridAfter w:val="1"/>
          <w:wAfter w:w="544" w:type="pct"/>
          <w:trHeight w:val="436"/>
        </w:trPr>
        <w:tc>
          <w:tcPr>
            <w:tcW w:w="2589" w:type="pct"/>
            <w:vAlign w:val="center"/>
          </w:tcPr>
          <w:p w14:paraId="1BD165A8" w14:textId="77777777" w:rsidR="00B520CF" w:rsidRDefault="00B520CF" w:rsidP="002F5026">
            <w:pPr>
              <w:rPr>
                <w:sz w:val="18"/>
              </w:rPr>
            </w:pPr>
          </w:p>
        </w:tc>
        <w:tc>
          <w:tcPr>
            <w:tcW w:w="289" w:type="pct"/>
            <w:vAlign w:val="center"/>
          </w:tcPr>
          <w:p w14:paraId="4B35A7E9" w14:textId="77777777" w:rsidR="00B520CF" w:rsidRDefault="00B520CF" w:rsidP="002F5026">
            <w:pPr>
              <w:rPr>
                <w:noProof/>
                <w:sz w:val="20"/>
                <w:lang w:eastAsia="pl-PL"/>
              </w:rPr>
            </w:pPr>
          </w:p>
        </w:tc>
        <w:tc>
          <w:tcPr>
            <w:tcW w:w="1576" w:type="pct"/>
          </w:tcPr>
          <w:p w14:paraId="6477733A" w14:textId="77777777" w:rsidR="00B520CF" w:rsidRPr="00531873" w:rsidRDefault="00B520CF" w:rsidP="002F5026">
            <w:pPr>
              <w:rPr>
                <w:noProof/>
                <w:sz w:val="20"/>
                <w:lang w:eastAsia="pl-PL"/>
              </w:rPr>
            </w:pPr>
          </w:p>
        </w:tc>
      </w:tr>
      <w:tr w:rsidR="00B520CF" w:rsidRPr="0045473D" w14:paraId="777F6F4E" w14:textId="77777777" w:rsidTr="00B520CF">
        <w:tblPrEx>
          <w:tblCellMar>
            <w:left w:w="108" w:type="dxa"/>
            <w:right w:w="108" w:type="dxa"/>
          </w:tblCellMar>
        </w:tblPrEx>
        <w:trPr>
          <w:trHeight w:val="7695"/>
        </w:trPr>
        <w:tc>
          <w:tcPr>
            <w:tcW w:w="5000" w:type="pct"/>
            <w:gridSpan w:val="4"/>
            <w:shd w:val="clear" w:color="auto" w:fill="D9D9D9" w:themeFill="background1" w:themeFillShade="D9"/>
          </w:tcPr>
          <w:p w14:paraId="4C9B4762" w14:textId="2D50C346" w:rsidR="00B520CF" w:rsidRPr="00B520CF" w:rsidRDefault="00B520CF" w:rsidP="00B520CF">
            <w:pPr>
              <w:shd w:val="clear" w:color="auto" w:fill="D9D9D9" w:themeFill="background1" w:themeFillShade="D9"/>
              <w:rPr>
                <w:rStyle w:val="Hipercze"/>
                <w:rFonts w:cstheme="minorBidi"/>
                <w:b/>
                <w:color w:val="auto"/>
                <w:u w:val="none"/>
              </w:rPr>
            </w:pPr>
            <w:r w:rsidRPr="00210B1C">
              <w:rPr>
                <w:b/>
              </w:rPr>
              <w:t>Powiązane opracowania</w:t>
            </w:r>
            <w:r>
              <w:rPr>
                <w:rFonts w:cs="Times New Roman"/>
              </w:rPr>
              <w:fldChar w:fldCharType="begin"/>
            </w:r>
            <w:r w:rsidRPr="00B520CF">
              <w:rPr>
                <w:rFonts w:cs="Times New Roman"/>
              </w:rPr>
              <w:instrText>HYPERLINK "https://stat.gov.pl/obszary-tematyczne/koniunktura/koniunktura/koniunktura-w-przetworstwie-przemyslowym-budownictwie-handlu-i-uslugach-grudzien-2021-roku,3,109.html" \o "Koniunktura w przetwórstwie przemysłowym, budownictwie, handlu i usługach w grudniu 2021 roku"</w:instrText>
            </w:r>
            <w:r>
              <w:rPr>
                <w:rFonts w:cs="Times New Roman"/>
              </w:rPr>
            </w:r>
            <w:r>
              <w:rPr>
                <w:rFonts w:cs="Times New Roman"/>
              </w:rPr>
              <w:fldChar w:fldCharType="separate"/>
            </w:r>
          </w:p>
          <w:p w14:paraId="79882791" w14:textId="49EAD146" w:rsidR="00B520CF" w:rsidRPr="00B520CF" w:rsidRDefault="00D24525" w:rsidP="00B520CF">
            <w:pPr>
              <w:rPr>
                <w:rStyle w:val="Hipercze"/>
                <w:lang w:val="en-US"/>
              </w:rPr>
            </w:pPr>
            <w:hyperlink r:id="rId42" w:tooltip="Link do opracowania pt. &quot;Koniunktura w przetwórstwie przemysłowym, budownictwie, handlu i usługach w maju 2022 roku&quot;" w:history="1">
              <w:r w:rsidR="004F1D9E">
                <w:rPr>
                  <w:rStyle w:val="Hipercze"/>
                  <w:lang w:val="en-US"/>
                </w:rPr>
                <w:t>Koniunktura w przetwórstwie przemysłowym, budownictwie, handlu i usługach w maju 2022 roku</w:t>
              </w:r>
            </w:hyperlink>
          </w:p>
          <w:p w14:paraId="7762E74C" w14:textId="4B46AE93" w:rsidR="00B520CF" w:rsidRPr="00B520CF" w:rsidRDefault="00D24525" w:rsidP="00B520CF">
            <w:pPr>
              <w:rPr>
                <w:rStyle w:val="Hipercze"/>
                <w:lang w:val="en-US"/>
              </w:rPr>
            </w:pPr>
            <w:hyperlink r:id="rId43" w:tooltip="Link do opracowania pt. &quot;Biuletyn Statystyczny Nr 4/2022&quot;" w:history="1">
              <w:r w:rsidR="004F1D9E">
                <w:rPr>
                  <w:rStyle w:val="Hipercze"/>
                  <w:lang w:val="en-US"/>
                </w:rPr>
                <w:t>Biuletyn Statystyczny Nr 4/2022</w:t>
              </w:r>
            </w:hyperlink>
          </w:p>
          <w:p w14:paraId="70E03FE1" w14:textId="31842B5D" w:rsidR="00B520CF" w:rsidRPr="00B520CF" w:rsidRDefault="00B520CF" w:rsidP="00B520CF">
            <w:pPr>
              <w:shd w:val="clear" w:color="auto" w:fill="D9D9D9" w:themeFill="background1" w:themeFillShade="D9"/>
              <w:rPr>
                <w:rStyle w:val="Hipercze"/>
              </w:rPr>
            </w:pPr>
          </w:p>
          <w:p w14:paraId="136C6767" w14:textId="7437109D" w:rsidR="00B520CF" w:rsidRPr="00694D63" w:rsidRDefault="00B520CF" w:rsidP="00B520CF">
            <w:pPr>
              <w:rPr>
                <w:b/>
                <w:color w:val="000000" w:themeColor="text1"/>
                <w:szCs w:val="24"/>
              </w:rPr>
            </w:pPr>
            <w:r>
              <w:rPr>
                <w:rFonts w:cs="Times New Roman"/>
              </w:rPr>
              <w:fldChar w:fldCharType="end"/>
            </w:r>
            <w:r>
              <w:rPr>
                <w:b/>
                <w:color w:val="000000" w:themeColor="text1"/>
                <w:szCs w:val="24"/>
              </w:rPr>
              <w:t xml:space="preserve"> Temat dostępny w bazach danych</w:t>
            </w:r>
          </w:p>
          <w:p w14:paraId="0D9F8392" w14:textId="054FE46C" w:rsidR="00B520CF" w:rsidRPr="00B520CF" w:rsidRDefault="00D24525" w:rsidP="00B520CF">
            <w:pPr>
              <w:rPr>
                <w:rStyle w:val="Hipercze"/>
              </w:rPr>
            </w:pPr>
            <w:hyperlink r:id="rId44" w:tooltip="Link do bazy: Dziedzinowa Baza Wiedzy Warunki Życia Ludności" w:history="1">
              <w:r w:rsidR="0045473D">
                <w:rPr>
                  <w:rStyle w:val="Hipercze"/>
                </w:rPr>
                <w:t>Dziedzinowa Baza Wiedzy Warunki Życia Ludności</w:t>
              </w:r>
            </w:hyperlink>
          </w:p>
          <w:p w14:paraId="2C95284D" w14:textId="3B8741B2" w:rsidR="00B520CF" w:rsidRPr="0045473D" w:rsidRDefault="00B520CF" w:rsidP="00B520CF">
            <w:pPr>
              <w:shd w:val="clear" w:color="auto" w:fill="D9D9D9" w:themeFill="background1" w:themeFillShade="D9"/>
              <w:spacing w:before="360"/>
              <w:rPr>
                <w:rStyle w:val="Hipercze"/>
              </w:rPr>
            </w:pPr>
            <w:r w:rsidRPr="0045473D">
              <w:rPr>
                <w:rStyle w:val="Hipercze"/>
              </w:rPr>
              <w:t xml:space="preserve"> </w:t>
            </w:r>
          </w:p>
          <w:p w14:paraId="0606825A" w14:textId="7F855716" w:rsidR="00B520CF" w:rsidRPr="0045473D" w:rsidRDefault="00B520CF" w:rsidP="000631D3">
            <w:pPr>
              <w:rPr>
                <w:rStyle w:val="Hipercze"/>
              </w:rPr>
            </w:pPr>
          </w:p>
          <w:p w14:paraId="42C3764F" w14:textId="77777777" w:rsidR="00B520CF" w:rsidRPr="0045473D" w:rsidRDefault="00B520CF" w:rsidP="000631D3">
            <w:pPr>
              <w:rPr>
                <w:b/>
                <w:color w:val="000000" w:themeColor="text1"/>
                <w:szCs w:val="24"/>
              </w:rPr>
            </w:pPr>
          </w:p>
          <w:p w14:paraId="5F9E96B4" w14:textId="77777777" w:rsidR="00B520CF" w:rsidRPr="0045473D" w:rsidRDefault="00B520CF" w:rsidP="000631D3">
            <w:pPr>
              <w:rPr>
                <w:b/>
                <w:color w:val="000000" w:themeColor="text1"/>
                <w:szCs w:val="24"/>
              </w:rPr>
            </w:pPr>
          </w:p>
          <w:p w14:paraId="620867B5" w14:textId="77777777" w:rsidR="00B520CF" w:rsidRPr="0045473D" w:rsidRDefault="00B520CF" w:rsidP="000631D3">
            <w:pPr>
              <w:rPr>
                <w:b/>
                <w:color w:val="000000" w:themeColor="text1"/>
                <w:szCs w:val="24"/>
              </w:rPr>
            </w:pPr>
          </w:p>
        </w:tc>
      </w:tr>
    </w:tbl>
    <w:p w14:paraId="1EA45209" w14:textId="23B7DB4A" w:rsidR="00D261A2" w:rsidRPr="0045473D" w:rsidRDefault="00D261A2" w:rsidP="00E76D26">
      <w:pPr>
        <w:rPr>
          <w:sz w:val="18"/>
        </w:rPr>
      </w:pPr>
    </w:p>
    <w:sectPr w:rsidR="00D261A2" w:rsidRPr="0045473D" w:rsidSect="00916887">
      <w:headerReference w:type="default" r:id="rId45"/>
      <w:footerReference w:type="default" r:id="rId46"/>
      <w:footnotePr>
        <w:numFmt w:val="chicago"/>
      </w:footnotePr>
      <w:pgSz w:w="11906" w:h="16838"/>
      <w:pgMar w:top="720" w:right="2125" w:bottom="720" w:left="720" w:header="170" w:footer="283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01A479E" w14:textId="77777777" w:rsidR="00D24525" w:rsidRDefault="00D24525" w:rsidP="000662E2">
      <w:pPr>
        <w:spacing w:after="0" w:line="240" w:lineRule="auto"/>
      </w:pPr>
      <w:r>
        <w:separator/>
      </w:r>
    </w:p>
  </w:endnote>
  <w:endnote w:type="continuationSeparator" w:id="0">
    <w:p w14:paraId="3BF842B8" w14:textId="77777777" w:rsidR="00D24525" w:rsidRDefault="00D24525" w:rsidP="000662E2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Fira Sans Light">
    <w:charset w:val="00"/>
    <w:family w:val="swiss"/>
    <w:pitch w:val="variable"/>
    <w:sig w:usb0="600002FF" w:usb1="00000001" w:usb2="00000000" w:usb3="00000000" w:csb0="0000019F" w:csb1="00000000"/>
  </w:font>
  <w:font w:name="Fira Sans">
    <w:charset w:val="00"/>
    <w:family w:val="swiss"/>
    <w:pitch w:val="variable"/>
    <w:sig w:usb0="600002FF" w:usb1="00000001" w:usb2="00000000" w:usb3="00000000" w:csb0="0000019F" w:csb1="00000000"/>
  </w:font>
  <w:font w:name="Fira Sans SemiBold">
    <w:charset w:val="00"/>
    <w:family w:val="swiss"/>
    <w:pitch w:val="variable"/>
    <w:sig w:usb0="600002FF" w:usb1="00000001" w:usb2="00000000" w:usb3="00000000" w:csb0="0000019F" w:csb1="00000000"/>
  </w:font>
  <w:font w:name="Fira Sans Medium">
    <w:charset w:val="00"/>
    <w:family w:val="swiss"/>
    <w:pitch w:val="variable"/>
    <w:sig w:usb0="600002FF" w:usb1="00000001" w:usb2="00000000" w:usb3="00000000" w:csb0="0000019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Fira Sans Extra Condensed SemiB">
    <w:charset w:val="EE"/>
    <w:family w:val="swiss"/>
    <w:pitch w:val="variable"/>
    <w:sig w:usb0="600002FF" w:usb1="00000001" w:usb2="00000000" w:usb3="00000000" w:csb0="0000019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795213403"/>
      <w:docPartObj>
        <w:docPartGallery w:val="Page Numbers (Bottom of Page)"/>
        <w:docPartUnique/>
      </w:docPartObj>
    </w:sdtPr>
    <w:sdtEndPr/>
    <w:sdtContent>
      <w:p w14:paraId="3196DBB8" w14:textId="77777777" w:rsidR="004F1D9E" w:rsidRDefault="004F1D9E" w:rsidP="003B18B6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D94BC9">
          <w:rPr>
            <w:noProof/>
          </w:rPr>
          <w:t>5</w:t>
        </w:r>
        <w:r>
          <w:fldChar w:fldCharType="end"/>
        </w:r>
      </w:p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rFonts w:ascii="Fira Sans" w:hAnsi="Fira Sans" w:cstheme="minorBidi"/>
        <w:color w:val="auto"/>
        <w:sz w:val="19"/>
        <w:szCs w:val="22"/>
      </w:rPr>
      <w:id w:val="1499692559"/>
      <w:docPartObj>
        <w:docPartGallery w:val="Page Numbers (Bottom of Page)"/>
        <w:docPartUnique/>
      </w:docPartObj>
    </w:sdtPr>
    <w:sdtEndPr>
      <w:rPr>
        <w:sz w:val="16"/>
        <w:szCs w:val="16"/>
      </w:rPr>
    </w:sdtEndPr>
    <w:sdtContent>
      <w:p w14:paraId="13AF9F01" w14:textId="77777777" w:rsidR="004F1D9E" w:rsidRPr="00A518FC" w:rsidRDefault="004F1D9E" w:rsidP="00A518FC">
        <w:pPr>
          <w:pStyle w:val="Default"/>
          <w:rPr>
            <w:rFonts w:ascii="Fira Sans" w:hAnsi="Fira Sans" w:cs="Fira Sans"/>
            <w:sz w:val="16"/>
            <w:szCs w:val="16"/>
          </w:rPr>
        </w:pPr>
      </w:p>
      <w:p w14:paraId="5373A8C0" w14:textId="77777777" w:rsidR="004F1D9E" w:rsidRPr="00A518FC" w:rsidRDefault="004F1D9E" w:rsidP="003B18B6">
        <w:pPr>
          <w:pStyle w:val="Stopka"/>
          <w:jc w:val="center"/>
          <w:rPr>
            <w:sz w:val="16"/>
            <w:szCs w:val="16"/>
          </w:rPr>
        </w:pPr>
        <w:r w:rsidRPr="00A518FC">
          <w:rPr>
            <w:sz w:val="16"/>
            <w:szCs w:val="16"/>
          </w:rPr>
          <w:fldChar w:fldCharType="begin"/>
        </w:r>
        <w:r w:rsidRPr="00A518FC">
          <w:rPr>
            <w:sz w:val="16"/>
            <w:szCs w:val="16"/>
          </w:rPr>
          <w:instrText>PAGE   \* MERGEFORMAT</w:instrText>
        </w:r>
        <w:r w:rsidRPr="00A518FC">
          <w:rPr>
            <w:sz w:val="16"/>
            <w:szCs w:val="16"/>
          </w:rPr>
          <w:fldChar w:fldCharType="separate"/>
        </w:r>
        <w:r w:rsidR="004F69D1">
          <w:rPr>
            <w:noProof/>
            <w:sz w:val="16"/>
            <w:szCs w:val="16"/>
          </w:rPr>
          <w:t>1</w:t>
        </w:r>
        <w:r w:rsidRPr="00A518FC">
          <w:rPr>
            <w:sz w:val="16"/>
            <w:szCs w:val="16"/>
          </w:rPr>
          <w:fldChar w:fldCharType="end"/>
        </w:r>
      </w:p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00258335"/>
      <w:docPartObj>
        <w:docPartGallery w:val="Page Numbers (Bottom of Page)"/>
        <w:docPartUnique/>
      </w:docPartObj>
    </w:sdtPr>
    <w:sdtEndPr/>
    <w:sdtContent>
      <w:p w14:paraId="7ECCDFE3" w14:textId="77777777" w:rsidR="004F1D9E" w:rsidRDefault="004F1D9E" w:rsidP="003B18B6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D94BC9">
          <w:rPr>
            <w:noProof/>
          </w:rPr>
          <w:t>11</w:t>
        </w:r>
        <w:r>
          <w:fldChar w:fldCharType="end"/>
        </w:r>
      </w:p>
    </w:sdtContent>
  </w:sdt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rFonts w:ascii="Fira Sans" w:hAnsi="Fira Sans" w:cstheme="minorBidi"/>
        <w:color w:val="auto"/>
        <w:sz w:val="19"/>
        <w:szCs w:val="22"/>
      </w:rPr>
      <w:id w:val="1356697198"/>
      <w:docPartObj>
        <w:docPartGallery w:val="Page Numbers (Bottom of Page)"/>
        <w:docPartUnique/>
      </w:docPartObj>
    </w:sdtPr>
    <w:sdtEndPr>
      <w:rPr>
        <w:sz w:val="16"/>
        <w:szCs w:val="16"/>
      </w:rPr>
    </w:sdtEndPr>
    <w:sdtContent>
      <w:p w14:paraId="48888E1A" w14:textId="77777777" w:rsidR="004F1D9E" w:rsidRPr="00A518FC" w:rsidRDefault="004F1D9E" w:rsidP="00A518FC">
        <w:pPr>
          <w:pStyle w:val="Default"/>
          <w:rPr>
            <w:rFonts w:ascii="Fira Sans" w:hAnsi="Fira Sans" w:cs="Fira Sans"/>
            <w:sz w:val="16"/>
            <w:szCs w:val="16"/>
          </w:rPr>
        </w:pPr>
      </w:p>
      <w:p w14:paraId="39C04540" w14:textId="77777777" w:rsidR="004F1D9E" w:rsidRPr="00A518FC" w:rsidRDefault="004F1D9E" w:rsidP="003B18B6">
        <w:pPr>
          <w:pStyle w:val="Stopka"/>
          <w:jc w:val="center"/>
          <w:rPr>
            <w:sz w:val="16"/>
            <w:szCs w:val="16"/>
          </w:rPr>
        </w:pPr>
        <w:r w:rsidRPr="00A518FC">
          <w:rPr>
            <w:sz w:val="16"/>
            <w:szCs w:val="16"/>
          </w:rPr>
          <w:fldChar w:fldCharType="begin"/>
        </w:r>
        <w:r w:rsidRPr="00A518FC">
          <w:rPr>
            <w:sz w:val="16"/>
            <w:szCs w:val="16"/>
          </w:rPr>
          <w:instrText>PAGE   \* MERGEFORMAT</w:instrText>
        </w:r>
        <w:r w:rsidRPr="00A518FC">
          <w:rPr>
            <w:sz w:val="16"/>
            <w:szCs w:val="16"/>
          </w:rPr>
          <w:fldChar w:fldCharType="separate"/>
        </w:r>
        <w:r w:rsidR="005B6504">
          <w:rPr>
            <w:noProof/>
            <w:sz w:val="16"/>
            <w:szCs w:val="16"/>
          </w:rPr>
          <w:t>6</w:t>
        </w:r>
        <w:r w:rsidRPr="00A518FC">
          <w:rPr>
            <w:sz w:val="16"/>
            <w:szCs w:val="16"/>
          </w:rPr>
          <w:fldChar w:fldCharType="end"/>
        </w:r>
      </w:p>
    </w:sdtContent>
  </w:sdt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745636839"/>
      <w:docPartObj>
        <w:docPartGallery w:val="Page Numbers (Bottom of Page)"/>
        <w:docPartUnique/>
      </w:docPartObj>
    </w:sdtPr>
    <w:sdtEndPr/>
    <w:sdtContent>
      <w:p w14:paraId="2F3A7A0B" w14:textId="77777777" w:rsidR="004F1D9E" w:rsidRDefault="004F1D9E" w:rsidP="003B18B6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D94BC9">
          <w:rPr>
            <w:noProof/>
          </w:rPr>
          <w:t>15</w:t>
        </w:r>
        <w: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591CF39" w14:textId="77777777" w:rsidR="00D24525" w:rsidRDefault="00D24525" w:rsidP="000662E2">
      <w:pPr>
        <w:spacing w:after="0" w:line="240" w:lineRule="auto"/>
      </w:pPr>
      <w:r>
        <w:separator/>
      </w:r>
    </w:p>
  </w:footnote>
  <w:footnote w:type="continuationSeparator" w:id="0">
    <w:p w14:paraId="7566C385" w14:textId="77777777" w:rsidR="00D24525" w:rsidRDefault="00D24525" w:rsidP="000662E2">
      <w:pPr>
        <w:spacing w:after="0" w:line="240" w:lineRule="auto"/>
      </w:pPr>
      <w:r>
        <w:continuationSeparator/>
      </w:r>
    </w:p>
  </w:footnote>
  <w:footnote w:id="1">
    <w:p w14:paraId="4D80B54E" w14:textId="7C0686F0" w:rsidR="004F1D9E" w:rsidRDefault="004F1D9E" w:rsidP="000A76BB">
      <w:pPr>
        <w:pStyle w:val="Tekstprzypisudolnego"/>
      </w:pPr>
      <w:r w:rsidRPr="00374750">
        <w:rPr>
          <w:rStyle w:val="Odwoanieprzypisudolnego"/>
          <w:sz w:val="19"/>
          <w:szCs w:val="19"/>
        </w:rPr>
        <w:footnoteRef/>
      </w:r>
      <w:r>
        <w:t xml:space="preserve"> </w:t>
      </w:r>
      <w:r w:rsidRPr="00374750">
        <w:rPr>
          <w:rFonts w:cs="Fira Sans"/>
          <w:sz w:val="19"/>
          <w:szCs w:val="19"/>
        </w:rPr>
        <w:t xml:space="preserve">Obydwa wskaźniki ufności konsumenckiej mogą przyjmować wartości od –100 do +100. Wartość dodatnia oznacza przewagę liczebną konsumentów nastawionych optymistycznie nad konsumentami nastawionymi pesymistycznie, natomiast wartość ujemna oznacza przewagę liczebną konsumentów nastawionych pesymistycznie nad konsumentami nastawionymi optymistycznie. </w:t>
      </w:r>
      <w:r w:rsidRPr="00374750">
        <w:rPr>
          <w:noProof/>
          <w:sz w:val="19"/>
          <w:szCs w:val="19"/>
        </w:rPr>
        <w:t>W</w:t>
      </w:r>
      <w:r>
        <w:rPr>
          <w:noProof/>
          <w:sz w:val="19"/>
          <w:szCs w:val="19"/>
        </w:rPr>
        <w:t xml:space="preserve"> okresie 06-15.06</w:t>
      </w:r>
      <w:r w:rsidRPr="00374750">
        <w:rPr>
          <w:noProof/>
          <w:sz w:val="19"/>
          <w:szCs w:val="19"/>
        </w:rPr>
        <w:t xml:space="preserve">.2022 r. przeprowadzono </w:t>
      </w:r>
      <w:r>
        <w:rPr>
          <w:noProof/>
          <w:sz w:val="19"/>
          <w:szCs w:val="19"/>
        </w:rPr>
        <w:t>1432 wywiady</w:t>
      </w:r>
      <w:r w:rsidRPr="00374750">
        <w:rPr>
          <w:noProof/>
          <w:sz w:val="19"/>
          <w:szCs w:val="19"/>
        </w:rPr>
        <w:t>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E8725AD" w14:textId="77777777" w:rsidR="004F1D9E" w:rsidRDefault="004F1D9E">
    <w:pPr>
      <w:pStyle w:val="Nagwek"/>
    </w:pPr>
  </w:p>
  <w:p w14:paraId="51BD416D" w14:textId="77777777" w:rsidR="004F1D9E" w:rsidRDefault="004F1D9E">
    <w:pPr>
      <w:pStyle w:val="Nagwek"/>
    </w:pPr>
    <w:r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62336" behindDoc="1" locked="0" layoutInCell="1" allowOverlap="1" wp14:anchorId="2E2860DD" wp14:editId="5E18D427">
              <wp:simplePos x="0" y="0"/>
              <wp:positionH relativeFrom="column">
                <wp:posOffset>5214620</wp:posOffset>
              </wp:positionH>
              <wp:positionV relativeFrom="paragraph">
                <wp:posOffset>-178435</wp:posOffset>
              </wp:positionV>
              <wp:extent cx="1874520" cy="22680295"/>
              <wp:effectExtent l="0" t="0" r="0" b="8255"/>
              <wp:wrapNone/>
              <wp:docPr id="24" name="Prostokąt 2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874520" cy="22680295"/>
                      </a:xfrm>
                      <a:prstGeom prst="rect">
                        <a:avLst/>
                      </a:prstGeom>
                      <a:solidFill>
                        <a:schemeClr val="bg1">
                          <a:lumMod val="95000"/>
                        </a:schemeClr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33D10F4F" id="Prostokąt 24" o:spid="_x0000_s1026" style="position:absolute;margin-left:410.6pt;margin-top:-14.05pt;width:147.6pt;height:1785.85pt;z-index:-2516541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SEe9pgIAAK0FAAAOAAAAZHJzL2Uyb0RvYy54bWysVMlu2zAQvRfoPxC8N5IFO4sROTASpCiQ&#10;JkaTImeaIi2hJIcl6a33/lk/rENSVpYGPRS9SOQsb2YeZ+b8YqcV2QjnOzA1HR2VlAjDoenMqqZf&#10;H64/nFLiAzMNU2BETffC04vZ+3fnWzsVFbSgGuEIghg/3dqatiHYaVF43grN/BFYYVApwWkW8OpW&#10;RePYFtG1KqqyPC624BrrgAvvUXqVlXSW8KUUPNxJ6UUgqqaYW0hfl77L+C1m52y6csy2He/TYP+Q&#10;hWadwaAD1BULjKxd9weU7rgDDzIccdAFSNlxkWrAakblq2ruW2ZFqgXJ8Xagyf8/WH67WTjSNTWt&#10;xpQYpvGNFphhgG+/fgaCQmRoa/0UDe/twvU3j8dY7k46Hf9YCNklVvcDq2IXCEfh6PRkPKmQfI66&#10;qjo+LauzSYQtnvyt8+GjAE3ioaYO3y3RyTY3PmTTg0kM50F1zXWnVLrEXhGXypENw1derkbJVa31&#10;Z2iy7GxSlumtMWRqrWieEniBpEzEMxCRc9AoKWL5ueB0Cnslop0yX4RE6rDEKkUckHNQxrkwISfj&#10;W9aILI6pvJ1LAozIEuMP2D3AyyIP2DnL3j66itTzg3P5t8Sy8+CRIoMJg7PuDLi3ABRW1UfO9geS&#10;MjWRpSU0e2wsB3nivOXXHT7tDfNhwRyOGPYDro1whx+pYFtT6E+UtOB+vCWP9tj5qKVkiyNbU/99&#10;zZygRH0yOBNno/E4zni6jCcnsefcc83yucas9SVgv4xwQVmejtE+qMNROtCPuF3mMSqqmOEYu6Y8&#10;uMPlMuRVgvuJi/k8meFcWxZuzL3lETyyGlv3YffInO37O+Bs3MJhvNn0VZtn2+hpYL4OILs0A0+8&#10;9nzjTkhN3O+vuHSe35PV05ad/QYAAP//AwBQSwMEFAAGAAgAAAAhADhip87iAAAADQEAAA8AAABk&#10;cnMvZG93bnJldi54bWxMj8FOwzAQRO9I/IO1SNxax25rpSFOhSpVnDhQIiRuTrxNImI7xE4T/h73&#10;BMfVPM28zQ+L6ckVR985K4GtEyBoa6c720go30+rFIgPymrVO4sSftDDobi/y1Wm3Wzf8HoODYkl&#10;1mdKQhvCkFHq6xaN8ms3oI3ZxY1GhXiODdWjmmO56SlPEkGN6mxcaNWAxxbrr/NkJPBy2fH59bT/&#10;+Cyrl0RM30eOQsrHh+X5CUjAJfzBcNOP6lBEp8pNVnvSS0g54xGVsOIpA3IjGBNbIJWEzW67EUCL&#10;nP7/ovgFAAD//wMAUEsBAi0AFAAGAAgAAAAhALaDOJL+AAAA4QEAABMAAAAAAAAAAAAAAAAAAAAA&#10;AFtDb250ZW50X1R5cGVzXS54bWxQSwECLQAUAAYACAAAACEAOP0h/9YAAACUAQAACwAAAAAAAAAA&#10;AAAAAAAvAQAAX3JlbHMvLnJlbHNQSwECLQAUAAYACAAAACEAG0hHvaYCAACtBQAADgAAAAAAAAAA&#10;AAAAAAAuAgAAZHJzL2Uyb0RvYy54bWxQSwECLQAUAAYACAAAACEAOGKnzuIAAAANAQAADwAAAAAA&#10;AAAAAAAAAAAABQAAZHJzL2Rvd25yZXYueG1sUEsFBgAAAAAEAAQA8wAAAA8GAAAAAA==&#10;" fillcolor="#f2f2f2 [3052]" stroked="f" strokeweight="1pt"/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C30438F" w14:textId="77777777" w:rsidR="004F1D9E" w:rsidRDefault="004F1D9E">
    <w:pPr>
      <w:pStyle w:val="Nagwek"/>
      <w:rPr>
        <w:noProof/>
        <w:lang w:eastAsia="pl-PL"/>
      </w:rPr>
    </w:pPr>
    <w:r>
      <w:rPr>
        <w:noProof/>
        <w:lang w:eastAsia="pl-PL"/>
      </w:rPr>
      <w:drawing>
        <wp:inline distT="0" distB="0" distL="0" distR="0" wp14:anchorId="798FBC26" wp14:editId="70EEBDD1">
          <wp:extent cx="1153274" cy="720000"/>
          <wp:effectExtent l="0" t="0" r="0" b="4445"/>
          <wp:docPr id="4" name="Obraz 4" descr="Logo Głównego Urzędu Statystycznego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5" descr="logog-0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153274" cy="7200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  <w:r w:rsidRPr="00F37172"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68480" behindDoc="0" locked="0" layoutInCell="1" allowOverlap="1" wp14:anchorId="0915D97B" wp14:editId="321177BA">
              <wp:simplePos x="0" y="0"/>
              <wp:positionH relativeFrom="column">
                <wp:posOffset>5036820</wp:posOffset>
              </wp:positionH>
              <wp:positionV relativeFrom="paragraph">
                <wp:posOffset>198755</wp:posOffset>
              </wp:positionV>
              <wp:extent cx="2060575" cy="357505"/>
              <wp:effectExtent l="0" t="0" r="0" b="4445"/>
              <wp:wrapNone/>
              <wp:docPr id="9" name="Schemat blokowy: opóźnienie 6" descr="Napis &quot;Informacja sygnalna&quot;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 flipH="1">
                        <a:off x="0" y="0"/>
                        <a:ext cx="2060575" cy="357505"/>
                      </a:xfrm>
                      <a:custGeom>
                        <a:avLst/>
                        <a:gdLst>
                          <a:gd name="connsiteX0" fmla="*/ 0 w 612140"/>
                          <a:gd name="connsiteY0" fmla="*/ 0 h 612140"/>
                          <a:gd name="connsiteX1" fmla="*/ 306070 w 612140"/>
                          <a:gd name="connsiteY1" fmla="*/ 0 h 612140"/>
                          <a:gd name="connsiteX2" fmla="*/ 612140 w 612140"/>
                          <a:gd name="connsiteY2" fmla="*/ 306070 h 612140"/>
                          <a:gd name="connsiteX3" fmla="*/ 306070 w 612140"/>
                          <a:gd name="connsiteY3" fmla="*/ 612140 h 612140"/>
                          <a:gd name="connsiteX4" fmla="*/ 0 w 612140"/>
                          <a:gd name="connsiteY4" fmla="*/ 612140 h 612140"/>
                          <a:gd name="connsiteX5" fmla="*/ 0 w 612140"/>
                          <a:gd name="connsiteY5" fmla="*/ 0 h 612140"/>
                          <a:gd name="connsiteX0" fmla="*/ 0 w 1939208"/>
                          <a:gd name="connsiteY0" fmla="*/ 0 h 612140"/>
                          <a:gd name="connsiteX1" fmla="*/ 1633138 w 1939208"/>
                          <a:gd name="connsiteY1" fmla="*/ 0 h 612140"/>
                          <a:gd name="connsiteX2" fmla="*/ 1939208 w 1939208"/>
                          <a:gd name="connsiteY2" fmla="*/ 306070 h 612140"/>
                          <a:gd name="connsiteX3" fmla="*/ 1633138 w 1939208"/>
                          <a:gd name="connsiteY3" fmla="*/ 612140 h 612140"/>
                          <a:gd name="connsiteX4" fmla="*/ 1327068 w 1939208"/>
                          <a:gd name="connsiteY4" fmla="*/ 612140 h 612140"/>
                          <a:gd name="connsiteX5" fmla="*/ 0 w 1939208"/>
                          <a:gd name="connsiteY5" fmla="*/ 0 h 612140"/>
                          <a:gd name="connsiteX0" fmla="*/ 0 w 1939208"/>
                          <a:gd name="connsiteY0" fmla="*/ 0 h 612140"/>
                          <a:gd name="connsiteX1" fmla="*/ 1633138 w 1939208"/>
                          <a:gd name="connsiteY1" fmla="*/ 0 h 612140"/>
                          <a:gd name="connsiteX2" fmla="*/ 1939208 w 1939208"/>
                          <a:gd name="connsiteY2" fmla="*/ 306070 h 612140"/>
                          <a:gd name="connsiteX3" fmla="*/ 1633138 w 1939208"/>
                          <a:gd name="connsiteY3" fmla="*/ 612140 h 612140"/>
                          <a:gd name="connsiteX4" fmla="*/ 0 w 1939208"/>
                          <a:gd name="connsiteY4" fmla="*/ 612140 h 612140"/>
                          <a:gd name="connsiteX5" fmla="*/ 0 w 1939208"/>
                          <a:gd name="connsiteY5" fmla="*/ 0 h 612140"/>
                          <a:gd name="connsiteX0" fmla="*/ 1 w 3113643"/>
                          <a:gd name="connsiteY0" fmla="*/ 10131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1174435 w 3113643"/>
                          <a:gd name="connsiteY4" fmla="*/ 612140 h 612140"/>
                          <a:gd name="connsiteX5" fmla="*/ 1 w 3113643"/>
                          <a:gd name="connsiteY5" fmla="*/ 10131 h 612140"/>
                          <a:gd name="connsiteX0" fmla="*/ 0 w 3113643"/>
                          <a:gd name="connsiteY0" fmla="*/ 0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1174435 w 3113643"/>
                          <a:gd name="connsiteY4" fmla="*/ 612140 h 612140"/>
                          <a:gd name="connsiteX5" fmla="*/ 0 w 3113643"/>
                          <a:gd name="connsiteY5" fmla="*/ 0 h 612140"/>
                          <a:gd name="connsiteX0" fmla="*/ 0 w 3113643"/>
                          <a:gd name="connsiteY0" fmla="*/ 0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0 w 3113643"/>
                          <a:gd name="connsiteY4" fmla="*/ 612140 h 612140"/>
                          <a:gd name="connsiteX5" fmla="*/ 0 w 3113643"/>
                          <a:gd name="connsiteY5" fmla="*/ 0 h 612140"/>
                          <a:gd name="connsiteX0" fmla="*/ 0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788886 w 3902529"/>
                          <a:gd name="connsiteY4" fmla="*/ 612140 h 612140"/>
                          <a:gd name="connsiteX5" fmla="*/ 0 w 3902529"/>
                          <a:gd name="connsiteY5" fmla="*/ 0 h 612140"/>
                          <a:gd name="connsiteX0" fmla="*/ 0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0 w 3902529"/>
                          <a:gd name="connsiteY4" fmla="*/ 612140 h 612140"/>
                          <a:gd name="connsiteX5" fmla="*/ 0 w 3902529"/>
                          <a:gd name="connsiteY5" fmla="*/ 0 h 612140"/>
                          <a:gd name="connsiteX0" fmla="*/ 546911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0 w 3902529"/>
                          <a:gd name="connsiteY4" fmla="*/ 612140 h 612140"/>
                          <a:gd name="connsiteX5" fmla="*/ 546911 w 3902529"/>
                          <a:gd name="connsiteY5" fmla="*/ 0 h 612140"/>
                          <a:gd name="connsiteX0" fmla="*/ 23272 w 3378890"/>
                          <a:gd name="connsiteY0" fmla="*/ 0 h 612140"/>
                          <a:gd name="connsiteX1" fmla="*/ 3072820 w 3378890"/>
                          <a:gd name="connsiteY1" fmla="*/ 0 h 612140"/>
                          <a:gd name="connsiteX2" fmla="*/ 3378890 w 3378890"/>
                          <a:gd name="connsiteY2" fmla="*/ 306070 h 612140"/>
                          <a:gd name="connsiteX3" fmla="*/ 3072820 w 3378890"/>
                          <a:gd name="connsiteY3" fmla="*/ 612140 h 612140"/>
                          <a:gd name="connsiteX4" fmla="*/ 0 w 3378890"/>
                          <a:gd name="connsiteY4" fmla="*/ 612140 h 612140"/>
                          <a:gd name="connsiteX5" fmla="*/ 23272 w 3378890"/>
                          <a:gd name="connsiteY5" fmla="*/ 0 h 612140"/>
                          <a:gd name="connsiteX0" fmla="*/ 0 w 3355618"/>
                          <a:gd name="connsiteY0" fmla="*/ 0 h 612140"/>
                          <a:gd name="connsiteX1" fmla="*/ 3049548 w 3355618"/>
                          <a:gd name="connsiteY1" fmla="*/ 0 h 612140"/>
                          <a:gd name="connsiteX2" fmla="*/ 3355618 w 3355618"/>
                          <a:gd name="connsiteY2" fmla="*/ 306070 h 612140"/>
                          <a:gd name="connsiteX3" fmla="*/ 3049548 w 3355618"/>
                          <a:gd name="connsiteY3" fmla="*/ 612140 h 612140"/>
                          <a:gd name="connsiteX4" fmla="*/ 19571 w 3355618"/>
                          <a:gd name="connsiteY4" fmla="*/ 612140 h 612140"/>
                          <a:gd name="connsiteX5" fmla="*/ 0 w 3355618"/>
                          <a:gd name="connsiteY5" fmla="*/ 0 h 612140"/>
                          <a:gd name="connsiteX0" fmla="*/ 0 w 3355618"/>
                          <a:gd name="connsiteY0" fmla="*/ 0 h 612140"/>
                          <a:gd name="connsiteX1" fmla="*/ 3049548 w 3355618"/>
                          <a:gd name="connsiteY1" fmla="*/ 0 h 612140"/>
                          <a:gd name="connsiteX2" fmla="*/ 3355618 w 3355618"/>
                          <a:gd name="connsiteY2" fmla="*/ 306070 h 612140"/>
                          <a:gd name="connsiteX3" fmla="*/ 3049548 w 3355618"/>
                          <a:gd name="connsiteY3" fmla="*/ 612140 h 612140"/>
                          <a:gd name="connsiteX4" fmla="*/ 0 w 3355618"/>
                          <a:gd name="connsiteY4" fmla="*/ 612140 h 612140"/>
                          <a:gd name="connsiteX5" fmla="*/ 0 w 33556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171400 w 3527018"/>
                          <a:gd name="connsiteY4" fmla="*/ 612140 h 612140"/>
                          <a:gd name="connsiteX5" fmla="*/ 0 w 35270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21835 w 3527018"/>
                          <a:gd name="connsiteY4" fmla="*/ 612140 h 612140"/>
                          <a:gd name="connsiteX5" fmla="*/ 0 w 35270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0 w 3527018"/>
                          <a:gd name="connsiteY4" fmla="*/ 612140 h 612140"/>
                          <a:gd name="connsiteX5" fmla="*/ 0 w 3527018"/>
                          <a:gd name="connsiteY5" fmla="*/ 0 h 61214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3527018" h="612140">
                            <a:moveTo>
                              <a:pt x="0" y="0"/>
                            </a:moveTo>
                            <a:lnTo>
                              <a:pt x="3220948" y="0"/>
                            </a:lnTo>
                            <a:cubicBezTo>
                              <a:pt x="3389986" y="0"/>
                              <a:pt x="3527018" y="137032"/>
                              <a:pt x="3527018" y="306070"/>
                            </a:cubicBezTo>
                            <a:cubicBezTo>
                              <a:pt x="3527018" y="475108"/>
                              <a:pt x="3389986" y="612140"/>
                              <a:pt x="3220948" y="612140"/>
                            </a:cubicBezTo>
                            <a:lnTo>
                              <a:pt x="0" y="612140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solidFill>
                        <a:srgbClr val="001D77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txbx>
                      <w:txbxContent>
                        <w:p w14:paraId="50F66D64" w14:textId="77777777" w:rsidR="004F1D9E" w:rsidRPr="003C6C8D" w:rsidRDefault="004F1D9E" w:rsidP="00370A04">
                          <w:pPr>
                            <w:spacing w:before="0" w:after="0" w:line="240" w:lineRule="auto"/>
                            <w:ind w:left="227"/>
                            <w:jc w:val="center"/>
                            <w:rPr>
                              <w:rFonts w:ascii="Fira Sans SemiBold" w:hAnsi="Fira Sans SemiBold"/>
                            </w:rPr>
                          </w:pPr>
                          <w:r>
                            <w:rPr>
                              <w:rFonts w:ascii="Fira Sans SemiBold" w:hAnsi="Fira Sans SemiBold"/>
                            </w:rPr>
                            <w:t>INFORMACJE SYGNALNE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0915D97B" id="Schemat blokowy: opóźnienie 6" o:spid="_x0000_s1045" alt="Napis &quot;Informacja sygnalna&quot;" style="position:absolute;margin-left:396.6pt;margin-top:15.65pt;width:162.25pt;height:28.15pt;flip:x;z-index:2516684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3527018,612140" o:spt="10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7Wu+DAYAANArAAAOAAAAZHJzL2Uyb0RvYy54bWzsWltv2zYUfh+w/0DoccBqURfLCuoUWYtu&#10;A4K2WDu0e6RlKhYgiRrJxE5//Q5JyabSTJSjZEgx58GhzHM/nw4F+Xv5aleV6IZyUbB66eEXvodo&#10;nbF1UV8tvT8/vf154SEhSb0mJavp0rulwnt1/uMPL7fNGQ3YhpVryhEYqcXZtll6Gymbs9lMZBta&#10;EfGCNbSGzZzxiki45FezNSdbsF6Vs8D357Mt4+uGs4wKAd++MZveubaf5zST7/NcUInKpQexSf3J&#10;9edKfc7OX5KzK06aTZG1YZAHRFGRogane1NviCTomhffmKqKjDPBcvkiY9WM5XmRUZ0DZIP9O9l8&#10;3JCG6lygOKLZl0k8ntns3c3H5gOHMmwbcSZgqbLY5bxCeVk0v0FPdV4QKdrpst3uy0Z3EmXwZeDP&#10;/TiJPZTBXggrP1Z1nRk7yl52LeSvlFVqTW4uhTRlX8NKF22NalIBOjJW16KQ9Au0Kq9K6MRPM+Sj&#10;LZrjAEddt+5K/9WX3gxLf8GW7RBCT9wObBUfuRwElgMTuDMDW6WNyeUltLyMTMNWaQNzeYksL+46&#10;2dIjHQBsjuh0X9oVfB8XW4TTMA38RXvTPyKM8DwMcbiANjtcPBxIrWG3i4lQGp3KRDDhMEj8+YiS&#10;PQKmHE05gcqJ2+8EVGpCOZr9nOGEIfwQ43AehWNmFPZxiJ2nkT1ygoWfxEnodmMrHXfgtfG7XUyE&#10;1OhUps4pnERRGLvzmQisEb2359S43t89AI8Al7vrNkZGd8NWcrvoYcTcGO5G9JTM853rQcHGyOhU&#10;bKWRDzs2RvB/BCw1Ex19t4HlbsoJVM8XVCOabWNwJGz7+HhqOKV+EAfpmAPQjVV73IRxOo/iVN0O&#10;wy5sJbeL3rgxht0uekrHw2l0KhNnVLKAv7k7ncfA1HBP+hB0zfNvRtSw8b64y7gNj9GNsJX+35jS&#10;I2q4H88ZTnE0T7F+WBvO4YQpeHU3+vaYOKeeHlNj2/7wORXAC5FAjdoQpm76JO86k2AR6FINu5gw&#10;q4xhdxZTzz9/ZCqPgavhYk2cVSO7/nBYmX7H8Rw/wXvP0I/SOFIv8cJw0MUUSGnDbheTITUylYmQ&#10;wmmc6ONjuGATYTWi6ydIOVH7nUBqRLOfPZxi+DXgSSZUEPipmVDDLiZMKGNYTahhF1PhNDaVqRMq&#10;gZ9aNaaG03kMTA17mDiiho1PeEAf24gTprrf8AO8MO/Qh3tygpRrhpwg1UHqmU8oYL9cdfwWsuko&#10;L9mubjkvsEJEkaR8za9pmFD8GpsAA2Sa7hIYLoZQA1qaTzOsDCCxlfFRynBK2crBUcpw9NjK+mdM&#10;qMS4sOHut5WjozzDWWErdwwk7dlE0BaeAydMscFKzQaTHgI2GPcQsMFWyiE5a4hU/eqWaKtITebx&#10;BG2WnnlnrptWsRv6iWlBeYcdBS4Pu2VtS4Xm+NDxdn3tJLLrVZH9Qr/25MNFmi7mB3kIUbvbRwWJ&#10;4zDxQ92r+3YNP6irZ8/HvR67dMFwlMS4o8y0bq142mKYupmgrOwOu6oDPbddwsYknMXgqifeCXT/&#10;bcFvqlYyQc0NopqnqWf7LmrXB/qZYGWxfluUpWqb4Fer1yVHN0TRA338JknaIvXESn3T1UypGTfq&#10;m9mBMadX8rakymhZ/0FzVKwVM07DRJMZ6d4PyTJaS0OrExuypsZ97MNf513RH5WGTkUbVJZz8L+3&#10;3RroJI2RzraJspVXqlRzIffKZuj8S2BGea+hPbNa7pWromb8vsxKyKr1bOS7IpnSqCrJ3WoHImq5&#10;YuvbDxxxZkiZosneFlzISyLkB8KB+weoAGapfA8fecngNoTbTa88tGH8633fK3kgR8Kuh7bA6lx6&#10;4u9rwqmHyt9roE2mOAIaIZL6IoqTAC64vbOyd+rr6jUDZMA8hej0UsnLslvmnFWfgYB6obzCFqkz&#10;8A1zW8JEMRevJVzDFlBYM3pxoddA/QR4XtYfm6zjVzaQ+afdZ8IbpJZLTwK78h3rGKAH2iTA+SCr&#10;WlOzi2vJ8kJxKjUkTV3bC6CNagy1FFfFS7WvtdSBiHv+DwAAAP//AwBQSwMEFAAGAAgAAAAhADBP&#10;DPXeAAAACgEAAA8AAABkcnMvZG93bnJldi54bWxMj8FuwjAQRO+V+g/WVuqtOCESoWk2CCG1J1Sp&#10;hN5NvE0C9jqKDYS/rzm1x9U8zbwtV5M14kKj7x0jpLMEBHHjdM8twr5+f1mC8EGxVsYxIdzIw6p6&#10;fChVod2Vv+iyC62IJewLhdCFMBRS+qYjq/zMDcQx+3GjVSGeYyv1qK6x3Bo5T5KFtKrnuNCpgTYd&#10;Nafd2SIYsxnGOnzcPutmvd0n9TZ8Hz3i89O0fgMRaAp/MNz1ozpU0engzqy9MAj5azaPKEKWZiDu&#10;QJrmOYgDwjJfgKxK+f+F6hcAAP//AwBQSwECLQAUAAYACAAAACEAtoM4kv4AAADhAQAAEwAAAAAA&#10;AAAAAAAAAAAAAAAAW0NvbnRlbnRfVHlwZXNdLnhtbFBLAQItABQABgAIAAAAIQA4/SH/1gAAAJQB&#10;AAALAAAAAAAAAAAAAAAAAC8BAABfcmVscy8ucmVsc1BLAQItABQABgAIAAAAIQAC7Wu+DAYAANAr&#10;AAAOAAAAAAAAAAAAAAAAAC4CAABkcnMvZTJvRG9jLnhtbFBLAQItABQABgAIAAAAIQAwTwz13gAA&#10;AAoBAAAPAAAAAAAAAAAAAAAAAGYIAABkcnMvZG93bnJldi54bWxQSwUGAAAAAAQABADzAAAAcQkA&#10;AAAA&#10;" adj="-11796480,,5400" path="m,l3220948,v169038,,306070,137032,306070,306070c3527018,475108,3389986,612140,3220948,612140l,612140,,xe" fillcolor="#001d77" stroked="f" strokeweight="1pt">
              <v:stroke joinstyle="miter"/>
              <v:formulas/>
              <v:path arrowok="t" o:connecttype="custom" o:connectlocs="0,0;1881761,0;2060575,178753;1881761,357505;0,357505;0,0" o:connectangles="0,0,0,0,0,0" textboxrect="0,0,3527018,612140"/>
              <v:textbox>
                <w:txbxContent>
                  <w:p w14:paraId="50F66D64" w14:textId="77777777" w:rsidR="004F1D9E" w:rsidRPr="003C6C8D" w:rsidRDefault="004F1D9E" w:rsidP="00370A04">
                    <w:pPr>
                      <w:spacing w:before="0" w:after="0" w:line="240" w:lineRule="auto"/>
                      <w:ind w:left="227"/>
                      <w:jc w:val="center"/>
                      <w:rPr>
                        <w:rFonts w:ascii="Fira Sans SemiBold" w:hAnsi="Fira Sans SemiBold"/>
                      </w:rPr>
                    </w:pPr>
                    <w:r>
                      <w:rPr>
                        <w:rFonts w:ascii="Fira Sans SemiBold" w:hAnsi="Fira Sans SemiBold"/>
                      </w:rPr>
                      <w:t>INFORMACJE SYGNALNE</w:t>
                    </w:r>
                  </w:p>
                </w:txbxContent>
              </v:textbox>
            </v:shape>
          </w:pict>
        </mc:Fallback>
      </mc:AlternateContent>
    </w:r>
    <w:r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66432" behindDoc="1" locked="0" layoutInCell="1" allowOverlap="1" wp14:anchorId="41A7B097" wp14:editId="62916EB8">
              <wp:simplePos x="0" y="0"/>
              <wp:positionH relativeFrom="page">
                <wp:align>right</wp:align>
              </wp:positionH>
              <wp:positionV relativeFrom="paragraph">
                <wp:posOffset>511810</wp:posOffset>
              </wp:positionV>
              <wp:extent cx="1871980" cy="22905085"/>
              <wp:effectExtent l="0" t="0" r="0" b="0"/>
              <wp:wrapTight wrapText="bothSides">
                <wp:wrapPolygon edited="0">
                  <wp:start x="0" y="0"/>
                  <wp:lineTo x="0" y="21575"/>
                  <wp:lineTo x="21322" y="21575"/>
                  <wp:lineTo x="21322" y="0"/>
                  <wp:lineTo x="0" y="0"/>
                </wp:wrapPolygon>
              </wp:wrapTight>
              <wp:docPr id="10" name="Prostokąt 10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871980" cy="22905085"/>
                      </a:xfrm>
                      <a:prstGeom prst="rect">
                        <a:avLst/>
                      </a:prstGeom>
                      <a:solidFill>
                        <a:srgbClr val="F2F2F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122328BA" id="Prostokąt 10" o:spid="_x0000_s1026" style="position:absolute;margin-left:96.2pt;margin-top:40.3pt;width:147.4pt;height:1803.55pt;z-index:-251650048;visibility:visible;mso-wrap-style:square;mso-width-percent:0;mso-height-percent:0;mso-wrap-distance-left:9pt;mso-wrap-distance-top:0;mso-wrap-distance-right:9pt;mso-wrap-distance-bottom:0;mso-position-horizontal:right;mso-position-horizontal-relative:page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Is6EnQIAAIoFAAAOAAAAZHJzL2Uyb0RvYy54bWysVM1u2zAMvg/YOwi6r/5Bs6ZBnSJokWFA&#10;0QZrh54VWUqMyaImKXGy+95sD1ZKst2uK3YYlgCyJJIfyU8kLy4PrSJ7YV0DuqLFSU6J0BzqRm8q&#10;+vVh+WFKifNM10yBFhU9Ckcv5+/fXXRmJkrYgqqFJQii3awzFd16b2ZZ5vhWtMydgBEahRJsyzwe&#10;7SarLesQvVVZmecfsw5sbSxw4RzeXichnUd8KQX3d1I64YmqKMbm42rjug5rNr9gs41lZtvwPgz2&#10;D1G0rNHodIS6Zp6RnW3+gGobbsGB9Ccc2gykbLiIOWA2Rf4qm/stMyLmguQ4M9Lk/h8sv92vLGlq&#10;fDukR7MW32iFEXr49uunJ3iJDHXGzVDx3qxsf3K4DekepG3DFxMhh8jqcWRVHDzheFlMz4rzKaJz&#10;lJXleT7Jp5MAmz3bG+v8JwEtCZuKWny3SCfb3zifVAeV4M6Bauplo1Q82M36SlmyZ/jGyzL8e/Tf&#10;1JQOyhqCWUIMN1nILWUTd/6oRNBT+ouQyAvGX8ZIYkWK0Q/jXGhfJNGW1SK5n+T4G7yHGg4WMdMI&#10;GJAl+h+xe4BBM4EM2CnKXj+YiljQo3H+t8CS8WgRPYP2o3HbaLBvASjMqvec9AeSEjWBpTXUR6wa&#10;C6mdnOHLBt/thjm/Yhb7Bx8bZ4K/w0Uq6CoK/Y6SLdgfb90HfSxrlFLSYT9W1H3fMSsoUZ81Fvx5&#10;cXoaGjgeTidnJR7sS8n6pUTv2ivAcihw+hget0Hfq2ErLbSPODoWwSuKmObou6Lc2+Fw5dOcwOHD&#10;xWIR1bBpDfM3+t7wAB5YDXX5cHhk1vTF67Hwb2HoXTZ7VcNJN1hqWOw8yCYW+DOvPd/Y8LFw+uEU&#10;JsrLc9R6HqHzJwAAAP//AwBQSwMEFAAGAAgAAAAhALP97VvhAAAACAEAAA8AAABkcnMvZG93bnJl&#10;di54bWxMj0FPg0AQhe8m/ofNmHizi9VQRIbGqCQmXmor0d627Aik7CyyW4r+eteTHidv8t73ZcvJ&#10;dGKkwbWWES5nEQjiyuqWa4TXTXGRgHBesVadZUL4IgfL/PQkU6m2R36hce1rEUrYpQqh8b5PpXRV&#10;Q0a5me2JQ/ZhB6N8OIda6kEdQ7np5DyKYmlUy2GhUT3dN1Tt1weDYLfj5lkXxb4svx/eVsnje/m5&#10;fUI8P5vubkF4mvzfM/ziB3TIA9POHlg70SEEEY+QRDGIkM5vroPIDuEqThYLkHkm/wvkPwAAAP//&#10;AwBQSwECLQAUAAYACAAAACEAtoM4kv4AAADhAQAAEwAAAAAAAAAAAAAAAAAAAAAAW0NvbnRlbnRf&#10;VHlwZXNdLnhtbFBLAQItABQABgAIAAAAIQA4/SH/1gAAAJQBAAALAAAAAAAAAAAAAAAAAC8BAABf&#10;cmVscy8ucmVsc1BLAQItABQABgAIAAAAIQB3Is6EnQIAAIoFAAAOAAAAAAAAAAAAAAAAAC4CAABk&#10;cnMvZTJvRG9jLnhtbFBLAQItABQABgAIAAAAIQCz/e1b4QAAAAgBAAAPAAAAAAAAAAAAAAAAAPcE&#10;AABkcnMvZG93bnJldi54bWxQSwUGAAAAAAQABADzAAAABQYAAAAA&#10;" fillcolor="#f2f2f2" stroked="f" strokeweight="1pt">
              <w10:wrap type="tight" anchorx="page"/>
            </v:rect>
          </w:pict>
        </mc:Fallback>
      </mc:AlternateContent>
    </w:r>
  </w:p>
  <w:p w14:paraId="529C9426" w14:textId="77777777" w:rsidR="004F1D9E" w:rsidRDefault="004F1D9E">
    <w:pPr>
      <w:pStyle w:val="Nagwek"/>
      <w:rPr>
        <w:noProof/>
        <w:lang w:eastAsia="pl-PL"/>
      </w:rPr>
    </w:pPr>
    <w:r w:rsidRPr="00F37172">
      <w:rPr>
        <w:noProof/>
        <w:lang w:eastAsia="pl-PL"/>
      </w:rPr>
      <mc:AlternateContent>
        <mc:Choice Requires="wps">
          <w:drawing>
            <wp:anchor distT="45720" distB="45720" distL="114300" distR="114300" simplePos="0" relativeHeight="251669504" behindDoc="0" locked="0" layoutInCell="1" allowOverlap="1" wp14:anchorId="626CFB1B" wp14:editId="03033C8D">
              <wp:simplePos x="0" y="0"/>
              <wp:positionH relativeFrom="column">
                <wp:posOffset>5219700</wp:posOffset>
              </wp:positionH>
              <wp:positionV relativeFrom="paragraph">
                <wp:posOffset>266065</wp:posOffset>
              </wp:positionV>
              <wp:extent cx="1432293" cy="336589"/>
              <wp:effectExtent l="0" t="0" r="0" b="6350"/>
              <wp:wrapNone/>
              <wp:docPr id="8" name="Pole tekstowe 2" descr="Data publikacji informacji sygnalnej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432293" cy="336589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68DD16CF" w14:textId="0BDF7582" w:rsidR="004F1D9E" w:rsidRPr="00273FED" w:rsidRDefault="004F1D9E" w:rsidP="00F37172">
                          <w:pPr>
                            <w:jc w:val="both"/>
                            <w:rPr>
                              <w:rFonts w:ascii="Fira Sans SemiBold" w:hAnsi="Fira Sans SemiBold"/>
                              <w:color w:val="001D77"/>
                              <w:sz w:val="20"/>
                            </w:rPr>
                          </w:pPr>
                          <w:r>
                            <w:rPr>
                              <w:rFonts w:ascii="Fira Sans SemiBold" w:hAnsi="Fira Sans SemiBold"/>
                              <w:color w:val="001D77"/>
                              <w:sz w:val="20"/>
                            </w:rPr>
                            <w:t>23.06</w:t>
                          </w:r>
                          <w:r w:rsidRPr="00273FED">
                            <w:rPr>
                              <w:rFonts w:ascii="Fira Sans SemiBold" w:hAnsi="Fira Sans SemiBold"/>
                              <w:color w:val="001D77"/>
                              <w:sz w:val="20"/>
                            </w:rPr>
                            <w:t>.2022 r.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26CFB1B" id="_x0000_t202" coordsize="21600,21600" o:spt="202" path="m,l,21600r21600,l21600,xe">
              <v:stroke joinstyle="miter"/>
              <v:path gradientshapeok="t" o:connecttype="rect"/>
            </v:shapetype>
            <v:shape id="_x0000_s1046" type="#_x0000_t202" alt="Data publikacji informacji sygnalnej" style="position:absolute;margin-left:411pt;margin-top:20.95pt;width:112.8pt;height:26.5pt;z-index:25166950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6bQs+wEAANQDAAAOAAAAZHJzL2Uyb0RvYy54bWysU11v2yAUfZ+0/4B4X+w4SZdYcaquXadJ&#10;3YfU7gdgjGM04DIgsbNfvwt202h7q+YHxPWFc+8597C9HrQiR+G8BFPR+SynRBgOjTT7iv54un+3&#10;psQHZhqmwIiKnoSn17u3b7a9LUUBHahGOIIgxpe9rWgXgi2zzPNOaOZnYIXBZAtOs4Ch22eNYz2i&#10;a5UVeX6V9eAa64AL7/Hv3Ziku4TftoKHb23rRSCqothbSKtLax3XbLdl5d4x20k+tcFe0YVm0mDR&#10;M9QdC4wcnPwHSkvuwEMbZhx0Bm0ruUgckM08/4vNY8esSFxQHG/PMvn/B8u/Hh/td0fC8AEGHGAi&#10;4e0D8J+eGLjtmNmLG+eg7wRrsPA8Spb11pfT1Si1L30Eqfsv0OCQ2SFAAhpap6MqyJMgOg7gdBZd&#10;DIHwWHK5KIrNghKOucXiarXepBKsfL5tnQ+fBGgSNxV1ONSEzo4PPsRuWPl8JBYzcC+VSoNVhvQV&#10;3ayKVbpwkdEyoO+U1BVd5/EbnRBJfjRNuhyYVOMeCygzsY5ER8phqAcim0mSKEINzQllcDDaDJ8F&#10;bjpwvynp0WIV9b8OzAlK1GeDUm7my2X0ZAqWq/cFBu4yU19mmOEIVdFAybi9DcnHI+UblLyVSY2X&#10;TqaW0TpJpMnm0ZuXcTr18hh3fwAAAP//AwBQSwMEFAAGAAgAAAAhAGtncR3eAAAACgEAAA8AAABk&#10;cnMvZG93bnJldi54bWxMj8FOwzAQRO9I/IO1SNyo3Si0Tcimqoq4gmgBiZsbb5OIeB3FbhP+HvdE&#10;j6MZzbwp1pPtxJkG3zpGmM8UCOLKmZZrhI/9y8MKhA+aje4cE8IveViXtzeFzo0b+Z3Ou1CLWMI+&#10;1whNCH0upa8astrPXE8cvaMbrA5RDrU0gx5jue1kotRCWt1yXGh0T9uGqp/dySJ8vh6/v1L1Vj/b&#10;x350k5JsM4l4fzdtnkAEmsJ/GC74ER3KyHRwJzZedAirJIlfAkI6z0BcAipdLkAcELI0A1kW8vpC&#10;+QcAAP//AwBQSwECLQAUAAYACAAAACEAtoM4kv4AAADhAQAAEwAAAAAAAAAAAAAAAAAAAAAAW0Nv&#10;bnRlbnRfVHlwZXNdLnhtbFBLAQItABQABgAIAAAAIQA4/SH/1gAAAJQBAAALAAAAAAAAAAAAAAAA&#10;AC8BAABfcmVscy8ucmVsc1BLAQItABQABgAIAAAAIQBB6bQs+wEAANQDAAAOAAAAAAAAAAAAAAAA&#10;AC4CAABkcnMvZTJvRG9jLnhtbFBLAQItABQABgAIAAAAIQBrZ3Ed3gAAAAoBAAAPAAAAAAAAAAAA&#10;AAAAAFUEAABkcnMvZG93bnJldi54bWxQSwUGAAAAAAQABADzAAAAYAUAAAAA&#10;" filled="f" stroked="f">
              <v:textbox>
                <w:txbxContent>
                  <w:p w14:paraId="68DD16CF" w14:textId="0BDF7582" w:rsidR="004F1D9E" w:rsidRPr="00273FED" w:rsidRDefault="004F1D9E" w:rsidP="00F37172">
                    <w:pPr>
                      <w:jc w:val="both"/>
                      <w:rPr>
                        <w:rFonts w:ascii="Fira Sans SemiBold" w:hAnsi="Fira Sans SemiBold"/>
                        <w:color w:val="001D77"/>
                        <w:sz w:val="20"/>
                      </w:rPr>
                    </w:pPr>
                    <w:r>
                      <w:rPr>
                        <w:rFonts w:ascii="Fira Sans SemiBold" w:hAnsi="Fira Sans SemiBold"/>
                        <w:color w:val="001D77"/>
                        <w:sz w:val="20"/>
                      </w:rPr>
                      <w:t>23.06</w:t>
                    </w:r>
                    <w:r w:rsidRPr="00273FED">
                      <w:rPr>
                        <w:rFonts w:ascii="Fira Sans SemiBold" w:hAnsi="Fira Sans SemiBold"/>
                        <w:color w:val="001D77"/>
                        <w:sz w:val="20"/>
                      </w:rPr>
                      <w:t>.2022 r.</w:t>
                    </w:r>
                  </w:p>
                </w:txbxContent>
              </v:textbox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578B483" w14:textId="77777777" w:rsidR="004F1D9E" w:rsidRDefault="004F1D9E">
    <w:pPr>
      <w:pStyle w:val="Nagwek"/>
    </w:pPr>
  </w:p>
  <w:p w14:paraId="12B1F17D" w14:textId="77777777" w:rsidR="004F1D9E" w:rsidRDefault="004F1D9E">
    <w:pPr>
      <w:pStyle w:val="Nagwek"/>
    </w:pPr>
    <w:r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71552" behindDoc="1" locked="0" layoutInCell="1" allowOverlap="1" wp14:anchorId="0C68E397" wp14:editId="2EEFE2A3">
              <wp:simplePos x="0" y="0"/>
              <wp:positionH relativeFrom="column">
                <wp:posOffset>5214620</wp:posOffset>
              </wp:positionH>
              <wp:positionV relativeFrom="paragraph">
                <wp:posOffset>-178435</wp:posOffset>
              </wp:positionV>
              <wp:extent cx="1874520" cy="22680295"/>
              <wp:effectExtent l="0" t="0" r="0" b="8255"/>
              <wp:wrapNone/>
              <wp:docPr id="208" name="Prostokąt 208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874520" cy="22680295"/>
                      </a:xfrm>
                      <a:prstGeom prst="rect">
                        <a:avLst/>
                      </a:prstGeom>
                      <a:solidFill>
                        <a:schemeClr val="bg1">
                          <a:lumMod val="95000"/>
                        </a:schemeClr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2B9F7F51" id="Prostokąt 208" o:spid="_x0000_s1026" style="position:absolute;margin-left:410.6pt;margin-top:-14.05pt;width:147.6pt;height:1785.85pt;z-index:-2516449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1azWpwIAAK8FAAAOAAAAZHJzL2Uyb0RvYy54bWysVMlu2zAQvRfoPxC8N5IFO4sROTASpCiQ&#10;JkaTImeaIi2hJIcl6a33/lk/rENSVpYGPRS9SOQsb2YeZ+b8YqcV2QjnOzA1HR2VlAjDoenMqqZf&#10;H64/nFLiAzMNU2BETffC04vZ+3fnWzsVFbSgGuEIghg/3dqatiHYaVF43grN/BFYYVApwWkW8OpW&#10;RePYFtG1KqqyPC624BrrgAvvUXqVlXSW8KUUPNxJ6UUgqqaYW0hfl77L+C1m52y6csy2He/TYP+Q&#10;hWadwaAD1BULjKxd9weU7rgDDzIccdAFSNlxkWrAakblq2ruW2ZFqgXJ8Xagyf8/WH67WTjSNTWt&#10;SnwqwzQ+0gJTDPDt189AohQ52lo/RdN7u3D9zeMxFryTTsc/lkJ2idf9wKvYBcJRODo9GU8qpJ+j&#10;rqqOT8vqbBJhiyd/63z4KECTeKipw5dLhLLNjQ/Z9GASw3lQXXPdKZUusVvEpXJkw/Cdl6tRclVr&#10;/RmaLDublGV6bQyZmiuapwReICkT8QxE5Bw0SopYfi44ncJeiWinzBchkTwssUoRB+QclHEuTMjJ&#10;+JY1IotjKm/nkgAjssT4A3YP8LLIA3bOsrePriJ1/eBc/i2x7Dx4pMhgwuCsOwPuLQCFVfWRs/2B&#10;pExNZGkJzR5by0GeOW/5dYdPe8N8WDCHQ4b9gIsj3OFHKtjWFPoTJS24H2/Joz32Pmop2eLQ1tR/&#10;XzMnKFGfDE7F2Wg8jlOeLuPJSew591yzfK4xa30J2C8jXFGWp2O0D+pwlA70I+6XeYyKKmY4xq4p&#10;D+5wuQx5meCG4mI+T2Y42ZaFG3NveQSPrMbWfdg9Mmf7/g44G7dwGHA2fdXm2TZ6GpivA8guzcAT&#10;rz3fuBVSE/cbLK6d5/dk9bRnZ78BAAD//wMAUEsDBBQABgAIAAAAIQA4YqfO4gAAAA0BAAAPAAAA&#10;ZHJzL2Rvd25yZXYueG1sTI/BTsMwEETvSPyDtUjcWsdua6UhToUqVZw4UCIkbk68TSJiO8ROE/4e&#10;9wTH1TzNvM0Pi+nJFUffOSuBrRMgaGunO9tIKN9PqxSID8pq1TuLEn7Qw6G4v8tVpt1s3/B6Dg2J&#10;JdZnSkIbwpBR6usWjfJrN6CN2cWNRoV4jg3Vo5pjuekpTxJBjepsXGjVgMcW66/zZCTwctnx+fW0&#10;//gsq5dETN9HjkLKx4fl+QlIwCX8wXDTj+pQRKfKTVZ70ktIOeMRlbDiKQNyIxgTWyCVhM1uuxFA&#10;i5z+/6L4BQAA//8DAFBLAQItABQABgAIAAAAIQC2gziS/gAAAOEBAAATAAAAAAAAAAAAAAAAAAAA&#10;AABbQ29udGVudF9UeXBlc10ueG1sUEsBAi0AFAAGAAgAAAAhADj9If/WAAAAlAEAAAsAAAAAAAAA&#10;AAAAAAAALwEAAF9yZWxzLy5yZWxzUEsBAi0AFAAGAAgAAAAhAG3VrNanAgAArwUAAA4AAAAAAAAA&#10;AAAAAAAALgIAAGRycy9lMm9Eb2MueG1sUEsBAi0AFAAGAAgAAAAhADhip87iAAAADQEAAA8AAAAA&#10;AAAAAAAAAAAAAQUAAGRycy9kb3ducmV2LnhtbFBLBQYAAAAABAAEAPMAAAAQBgAAAAA=&#10;" fillcolor="#f2f2f2 [3052]" stroked="f" strokeweight="1pt"/>
          </w:pict>
        </mc:Fallback>
      </mc:AlternateConten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69BB982" w14:textId="72423298" w:rsidR="004F1D9E" w:rsidRDefault="004F1D9E">
    <w:pPr>
      <w:pStyle w:val="Nagwek"/>
      <w:rPr>
        <w:noProof/>
        <w:lang w:eastAsia="pl-PL"/>
      </w:rPr>
    </w:pPr>
    <w:r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72576" behindDoc="1" locked="0" layoutInCell="1" allowOverlap="1" wp14:anchorId="27AEE69A" wp14:editId="709BE3C8">
              <wp:simplePos x="0" y="0"/>
              <wp:positionH relativeFrom="column">
                <wp:posOffset>5219065</wp:posOffset>
              </wp:positionH>
              <wp:positionV relativeFrom="paragraph">
                <wp:posOffset>511810</wp:posOffset>
              </wp:positionV>
              <wp:extent cx="1871980" cy="22905085"/>
              <wp:effectExtent l="0" t="0" r="0" b="0"/>
              <wp:wrapTight wrapText="bothSides">
                <wp:wrapPolygon edited="0">
                  <wp:start x="0" y="0"/>
                  <wp:lineTo x="0" y="21575"/>
                  <wp:lineTo x="21322" y="21575"/>
                  <wp:lineTo x="21322" y="0"/>
                  <wp:lineTo x="0" y="0"/>
                </wp:wrapPolygon>
              </wp:wrapTight>
              <wp:docPr id="210" name="Prostokąt 210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871980" cy="22905085"/>
                      </a:xfrm>
                      <a:prstGeom prst="rect">
                        <a:avLst/>
                      </a:prstGeom>
                      <a:solidFill>
                        <a:srgbClr val="F2F2F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5B6467F0" id="Prostokąt 210" o:spid="_x0000_s1026" style="position:absolute;margin-left:410.95pt;margin-top:40.3pt;width:147.4pt;height:1803.55pt;z-index:-25164390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u3/qngIAAIwFAAAOAAAAZHJzL2Uyb0RvYy54bWysVM1u2zAMvg/YOwi6r/5Bs6ZBnSJokWFA&#10;0QZrh54VWUqMyaImKXGy+95sD1ZKst2uK3YYlgCyJJIfyU8kLy4PrSJ7YV0DuqLFSU6J0BzqRm8q&#10;+vVh+WFKifNM10yBFhU9Ckcv5+/fXXRmJkrYgqqFJQii3awzFd16b2ZZ5vhWtMydgBEahRJsyzwe&#10;7SarLesQvVVZmecfsw5sbSxw4RzeXichnUd8KQX3d1I64YmqKMbm42rjug5rNr9gs41lZtvwPgz2&#10;D1G0rNHodIS6Zp6RnW3+gGobbsGB9Ccc2gykbLiIOWA2Rf4qm/stMyLmguQ4M9Lk/h8sv92vLGnq&#10;ipYF8qNZi4+0whA9fPv105Nwixx1xs1Q9d6sbH9yuA0JH6RtwxdTIYfI63HkVRw84XhZTM+K8ynC&#10;c5SV5Xk+yaeTAJs92xvr/CcBLQmbilp8uUgo2984n1QHleDOgWrqZaNUPNjN+kpZsmf4yssy/Hv0&#10;39SUDsoagllCDDdZyC1lE3f+qETQU/qLkMgMxl/GSGJNitEP41xoXyTRltUiuZ/k+Bu8hyoOFjHT&#10;CBiQJfofsXuAQTOBDNgpyl4/mIpY0qNx/rfAkvFoET2D9qNx22iwbwEozKr3nPQHkhI1gaU11Ees&#10;GwupoZzhywbf7YY5v2IWOwgfG6eCv8NFKugqCv2Oki3YH2/dB30sbJRS0mFHVtR93zErKFGfNZb8&#10;eXF6Glo4Hk4nZyUe7EvJ+qVE79orwHIocP4YHrdB36thKy20jzg8FsEripjm6Lui3NvhcOXTpMDx&#10;w8ViEdWwbQ3zN/re8AAeWA11+XB4ZNb0xeux8G9h6F42e1XDSTdYaljsPMgmFvgzrz3f2PKxcPrx&#10;FGbKy3PUeh6i8ycAAAD//wMAUEsDBBQABgAIAAAAIQCmsibO5AAAAAwBAAAPAAAAZHJzL2Rvd25y&#10;ZXYueG1sTI/BToNAEIbvJn2HzZh4sws1AUSWplFJTLxoW6K9bdkRSNlZZLcUfXq3J3ubyXz55/uz&#10;5aQ7NuJgW0MCwnkADKkyqqVawHZT3CbArJOkZGcIBfyghWU+u8pkqsyJ3nFcu5r5ELKpFNA416ec&#10;26pBLe3c9Ej+9mUGLZ1fh5qrQZ58uO74IggirmVL/kMje3xssDqsj1qA2Y2bV1UUh7L8ffp4S54/&#10;y+/dixA319PqAZjDyf3DcNb36pB7p705krKsE5AswnuP+iGIgJ2BMIxiYHsBd1ESx8DzjF+WyP8A&#10;AAD//wMAUEsBAi0AFAAGAAgAAAAhALaDOJL+AAAA4QEAABMAAAAAAAAAAAAAAAAAAAAAAFtDb250&#10;ZW50X1R5cGVzXS54bWxQSwECLQAUAAYACAAAACEAOP0h/9YAAACUAQAACwAAAAAAAAAAAAAAAAAv&#10;AQAAX3JlbHMvLnJlbHNQSwECLQAUAAYACAAAACEAibt/6p4CAACMBQAADgAAAAAAAAAAAAAAAAAu&#10;AgAAZHJzL2Uyb0RvYy54bWxQSwECLQAUAAYACAAAACEAprImzuQAAAAMAQAADwAAAAAAAAAAAAAA&#10;AAD4BAAAZHJzL2Rvd25yZXYueG1sUEsFBgAAAAAEAAQA8wAAAAkGAAAAAA==&#10;" fillcolor="#f2f2f2" stroked="f" strokeweight="1pt">
              <w10:wrap type="tight"/>
            </v:rect>
          </w:pict>
        </mc:Fallback>
      </mc:AlternateContent>
    </w:r>
  </w:p>
  <w:p w14:paraId="3F28722A" w14:textId="277E6585" w:rsidR="004F1D9E" w:rsidRDefault="004F1D9E">
    <w:pPr>
      <w:pStyle w:val="Nagwek"/>
      <w:rPr>
        <w:noProof/>
        <w:lang w:eastAsia="pl-PL"/>
      </w:rPr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B8A314C" w14:textId="77777777" w:rsidR="004F1D9E" w:rsidRDefault="004F1D9E">
    <w:pPr>
      <w:pStyle w:val="Nagwek"/>
    </w:pPr>
  </w:p>
  <w:p w14:paraId="2F92140A" w14:textId="77777777" w:rsidR="004F1D9E" w:rsidRDefault="004F1D9E">
    <w:pPr>
      <w:pStyle w:val="Nagwek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numPicBullet w:numPicBulletId="0">
    <w:pict>
      <v:shapetype id="_x0000_t75" coordsize="21600,21600" o:spt="75" o:preferrelative="t" path="m@4@5l@4@11@9@11@9@5xe" filled="f" stroked="f">
        <v:stroke joinstyle="miter"/>
        <v:formulas>
          <v:f eqn="if lineDrawn pixelLineWidth 0"/>
          <v:f eqn="sum @0 1 0"/>
          <v:f eqn="sum 0 0 @1"/>
          <v:f eqn="prod @2 1 2"/>
          <v:f eqn="prod @3 21600 pixelWidth"/>
          <v:f eqn="prod @3 21600 pixelHeight"/>
          <v:f eqn="sum @0 0 1"/>
          <v:f eqn="prod @6 1 2"/>
          <v:f eqn="prod @7 21600 pixelWidth"/>
          <v:f eqn="sum @8 21600 0"/>
          <v:f eqn="prod @7 21600 pixelHeight"/>
          <v:f eqn="sum @10 21600 0"/>
        </v:formulas>
        <v:path o:extrusionok="f" gradientshapeok="t" o:connecttype="rect"/>
        <o:lock v:ext="edit" aspectratio="t"/>
      </v:shapetype>
      <v:shape id="_x0000_i1042" type="#_x0000_t75" style="width:123pt;height:125.4pt;visibility:visible;mso-wrap-style:square" o:bullet="t">
        <v:imagedata r:id="rId1" o:title=""/>
      </v:shape>
    </w:pict>
  </w:numPicBullet>
  <w:numPicBullet w:numPicBulletId="1">
    <w:pict>
      <v:shape id="_x0000_i1043" type="#_x0000_t75" style="width:123.6pt;height:125.4pt;visibility:visible;mso-wrap-style:square" o:bullet="t">
        <v:imagedata r:id="rId2" o:title=""/>
      </v:shape>
    </w:pict>
  </w:numPicBullet>
  <w:abstractNum w:abstractNumId="0" w15:restartNumberingAfterBreak="0">
    <w:nsid w:val="10497FAF"/>
    <w:multiLevelType w:val="hybridMultilevel"/>
    <w:tmpl w:val="7BEC98E0"/>
    <w:lvl w:ilvl="0" w:tplc="74F2CACE">
      <w:start w:val="1"/>
      <w:numFmt w:val="bullet"/>
      <w:lvlText w:val=""/>
      <w:lvlPicBulletId w:val="1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D048EDF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7DD0127E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D35642B2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2BB8832A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88E2D95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ABC63C1E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9CFABB2E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68CCFA4C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1" w15:restartNumberingAfterBreak="0">
    <w:nsid w:val="323A230B"/>
    <w:multiLevelType w:val="hybridMultilevel"/>
    <w:tmpl w:val="125A64C4"/>
    <w:lvl w:ilvl="0" w:tplc="340AEF3C">
      <w:start w:val="1"/>
      <w:numFmt w:val="bullet"/>
      <w:lvlText w:val=""/>
      <w:lvlPicBulletId w:val="0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6C06B20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242AE0D4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D514F69A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F968D82E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F80C775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0D82700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1F7430E0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5D18BEB4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2" w15:restartNumberingAfterBreak="0">
    <w:nsid w:val="3ACF487E"/>
    <w:multiLevelType w:val="hybridMultilevel"/>
    <w:tmpl w:val="8FB6CCC2"/>
    <w:lvl w:ilvl="0" w:tplc="D08E87CE">
      <w:start w:val="1"/>
      <w:numFmt w:val="bullet"/>
      <w:lvlText w:val=""/>
      <w:lvlPicBulletId w:val="1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808E433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C770CB7C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CA0478BC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2A569432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C51A118A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28687294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F3DA8DC4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27C07D10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3" w15:restartNumberingAfterBreak="0">
    <w:nsid w:val="44262B54"/>
    <w:multiLevelType w:val="hybridMultilevel"/>
    <w:tmpl w:val="DE96DB8E"/>
    <w:lvl w:ilvl="0" w:tplc="98207430">
      <w:start w:val="1"/>
      <w:numFmt w:val="bullet"/>
      <w:lvlText w:val=""/>
      <w:lvlPicBulletId w:val="1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EA2A1224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604CB2B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D7823778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5B24EEBE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9A5E78FA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6D9A3A92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638C4C48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B964B860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4" w15:restartNumberingAfterBreak="0">
    <w:nsid w:val="4E3D4E0D"/>
    <w:multiLevelType w:val="hybridMultilevel"/>
    <w:tmpl w:val="0D5CF88A"/>
    <w:lvl w:ilvl="0" w:tplc="4D10BA6C">
      <w:start w:val="1"/>
      <w:numFmt w:val="bullet"/>
      <w:lvlText w:val=""/>
      <w:lvlPicBulletId w:val="1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30A6C550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0AD4A1A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5A807B88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75DCE1F8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705E24A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AE66F10A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98382D68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52FAB53E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num w:numId="1" w16cid:durableId="1100564013">
    <w:abstractNumId w:val="1"/>
  </w:num>
  <w:num w:numId="2" w16cid:durableId="569775020">
    <w:abstractNumId w:val="0"/>
  </w:num>
  <w:num w:numId="3" w16cid:durableId="219755765">
    <w:abstractNumId w:val="4"/>
  </w:num>
  <w:num w:numId="4" w16cid:durableId="1677415712">
    <w:abstractNumId w:val="2"/>
  </w:num>
  <w:num w:numId="5" w16cid:durableId="660041498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embedSystemFonts/>
  <w:proofState w:spelling="clean"/>
  <w:defaultTabStop w:val="708"/>
  <w:autoHyphenation/>
  <w:hyphenationZone w:val="425"/>
  <w:drawingGridHorizontalSpacing w:val="57"/>
  <w:drawingGridVerticalSpacing w:val="57"/>
  <w:characterSpacingControl w:val="doNotCompress"/>
  <w:hdrShapeDefaults>
    <o:shapedefaults v:ext="edit" spidmax="2050"/>
  </w:hdrShapeDefaults>
  <w:footnotePr>
    <w:numFmt w:val="lowerLetter"/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110D87"/>
    <w:rsid w:val="00001874"/>
    <w:rsid w:val="00001C5B"/>
    <w:rsid w:val="00002D41"/>
    <w:rsid w:val="0000309D"/>
    <w:rsid w:val="00003437"/>
    <w:rsid w:val="00004121"/>
    <w:rsid w:val="0000709F"/>
    <w:rsid w:val="000108B8"/>
    <w:rsid w:val="00010FC9"/>
    <w:rsid w:val="00011410"/>
    <w:rsid w:val="0001263F"/>
    <w:rsid w:val="00013D29"/>
    <w:rsid w:val="00014DB7"/>
    <w:rsid w:val="000152F5"/>
    <w:rsid w:val="000248A6"/>
    <w:rsid w:val="0002495E"/>
    <w:rsid w:val="00027225"/>
    <w:rsid w:val="00027680"/>
    <w:rsid w:val="0003132A"/>
    <w:rsid w:val="0003182C"/>
    <w:rsid w:val="00033386"/>
    <w:rsid w:val="00034768"/>
    <w:rsid w:val="000353D6"/>
    <w:rsid w:val="00036F2C"/>
    <w:rsid w:val="00037D84"/>
    <w:rsid w:val="00040B33"/>
    <w:rsid w:val="00041217"/>
    <w:rsid w:val="00041798"/>
    <w:rsid w:val="00041B96"/>
    <w:rsid w:val="00043689"/>
    <w:rsid w:val="00044268"/>
    <w:rsid w:val="0004582E"/>
    <w:rsid w:val="00045ED1"/>
    <w:rsid w:val="00046FEE"/>
    <w:rsid w:val="000470AA"/>
    <w:rsid w:val="000477D8"/>
    <w:rsid w:val="00047B35"/>
    <w:rsid w:val="00050829"/>
    <w:rsid w:val="00051607"/>
    <w:rsid w:val="00051E07"/>
    <w:rsid w:val="00051FD3"/>
    <w:rsid w:val="00052123"/>
    <w:rsid w:val="00052D56"/>
    <w:rsid w:val="00052DE1"/>
    <w:rsid w:val="00053B77"/>
    <w:rsid w:val="00056C2D"/>
    <w:rsid w:val="00057CA1"/>
    <w:rsid w:val="00063157"/>
    <w:rsid w:val="000631D3"/>
    <w:rsid w:val="000662E2"/>
    <w:rsid w:val="00066883"/>
    <w:rsid w:val="00066C7C"/>
    <w:rsid w:val="00066E13"/>
    <w:rsid w:val="00070309"/>
    <w:rsid w:val="00070C9E"/>
    <w:rsid w:val="00072F74"/>
    <w:rsid w:val="00074DD8"/>
    <w:rsid w:val="00075F14"/>
    <w:rsid w:val="00076215"/>
    <w:rsid w:val="00076897"/>
    <w:rsid w:val="00076F85"/>
    <w:rsid w:val="000776C7"/>
    <w:rsid w:val="00077F91"/>
    <w:rsid w:val="000806E2"/>
    <w:rsid w:val="000806F7"/>
    <w:rsid w:val="00082013"/>
    <w:rsid w:val="00082442"/>
    <w:rsid w:val="00082E10"/>
    <w:rsid w:val="00082F62"/>
    <w:rsid w:val="00083090"/>
    <w:rsid w:val="000838BC"/>
    <w:rsid w:val="00086288"/>
    <w:rsid w:val="0008652E"/>
    <w:rsid w:val="00086A91"/>
    <w:rsid w:val="000872C8"/>
    <w:rsid w:val="00087858"/>
    <w:rsid w:val="00091967"/>
    <w:rsid w:val="00091EC8"/>
    <w:rsid w:val="00092075"/>
    <w:rsid w:val="00092223"/>
    <w:rsid w:val="00092C9D"/>
    <w:rsid w:val="00094173"/>
    <w:rsid w:val="00094948"/>
    <w:rsid w:val="00096100"/>
    <w:rsid w:val="00097840"/>
    <w:rsid w:val="000A002E"/>
    <w:rsid w:val="000A2240"/>
    <w:rsid w:val="000A296E"/>
    <w:rsid w:val="000A2CBF"/>
    <w:rsid w:val="000A3A6C"/>
    <w:rsid w:val="000A45F0"/>
    <w:rsid w:val="000A489B"/>
    <w:rsid w:val="000A4C70"/>
    <w:rsid w:val="000A55DB"/>
    <w:rsid w:val="000A65A9"/>
    <w:rsid w:val="000A708E"/>
    <w:rsid w:val="000A76BB"/>
    <w:rsid w:val="000B0727"/>
    <w:rsid w:val="000B0D27"/>
    <w:rsid w:val="000B11BD"/>
    <w:rsid w:val="000B3058"/>
    <w:rsid w:val="000B5253"/>
    <w:rsid w:val="000B747E"/>
    <w:rsid w:val="000B7D32"/>
    <w:rsid w:val="000C135D"/>
    <w:rsid w:val="000C1976"/>
    <w:rsid w:val="000C2830"/>
    <w:rsid w:val="000C3EAF"/>
    <w:rsid w:val="000C5F1F"/>
    <w:rsid w:val="000C627B"/>
    <w:rsid w:val="000C6E3D"/>
    <w:rsid w:val="000C7931"/>
    <w:rsid w:val="000C7CDE"/>
    <w:rsid w:val="000D0352"/>
    <w:rsid w:val="000D1B74"/>
    <w:rsid w:val="000D1D43"/>
    <w:rsid w:val="000D225C"/>
    <w:rsid w:val="000D29F7"/>
    <w:rsid w:val="000D2A5C"/>
    <w:rsid w:val="000D2D91"/>
    <w:rsid w:val="000D4B5B"/>
    <w:rsid w:val="000D4F93"/>
    <w:rsid w:val="000D5E53"/>
    <w:rsid w:val="000D70CF"/>
    <w:rsid w:val="000D790F"/>
    <w:rsid w:val="000E0918"/>
    <w:rsid w:val="000E09C8"/>
    <w:rsid w:val="000E15D7"/>
    <w:rsid w:val="000E2680"/>
    <w:rsid w:val="000E3CBF"/>
    <w:rsid w:val="000E60B4"/>
    <w:rsid w:val="000E615F"/>
    <w:rsid w:val="000E77F2"/>
    <w:rsid w:val="000F0153"/>
    <w:rsid w:val="000F1FA1"/>
    <w:rsid w:val="000F34A6"/>
    <w:rsid w:val="000F55BC"/>
    <w:rsid w:val="001011C3"/>
    <w:rsid w:val="00104D57"/>
    <w:rsid w:val="001070E2"/>
    <w:rsid w:val="00107A73"/>
    <w:rsid w:val="00110D87"/>
    <w:rsid w:val="00110DB6"/>
    <w:rsid w:val="00112723"/>
    <w:rsid w:val="0011292D"/>
    <w:rsid w:val="00113381"/>
    <w:rsid w:val="00113C04"/>
    <w:rsid w:val="00114DB9"/>
    <w:rsid w:val="0011502A"/>
    <w:rsid w:val="00115DB0"/>
    <w:rsid w:val="00116087"/>
    <w:rsid w:val="001169FE"/>
    <w:rsid w:val="00116FB7"/>
    <w:rsid w:val="001174F6"/>
    <w:rsid w:val="00117A01"/>
    <w:rsid w:val="0012106E"/>
    <w:rsid w:val="001212F4"/>
    <w:rsid w:val="0012268B"/>
    <w:rsid w:val="00124C75"/>
    <w:rsid w:val="001258BC"/>
    <w:rsid w:val="00125FB7"/>
    <w:rsid w:val="0012739E"/>
    <w:rsid w:val="00130296"/>
    <w:rsid w:val="00131F96"/>
    <w:rsid w:val="0013245A"/>
    <w:rsid w:val="00133BFC"/>
    <w:rsid w:val="00137357"/>
    <w:rsid w:val="00140FBB"/>
    <w:rsid w:val="001423B6"/>
    <w:rsid w:val="00142BFC"/>
    <w:rsid w:val="001430EF"/>
    <w:rsid w:val="001448A7"/>
    <w:rsid w:val="00146621"/>
    <w:rsid w:val="001502E8"/>
    <w:rsid w:val="001523FA"/>
    <w:rsid w:val="0015506A"/>
    <w:rsid w:val="00155579"/>
    <w:rsid w:val="001610A9"/>
    <w:rsid w:val="001613AE"/>
    <w:rsid w:val="00162325"/>
    <w:rsid w:val="00162C4B"/>
    <w:rsid w:val="00163353"/>
    <w:rsid w:val="0016456B"/>
    <w:rsid w:val="001646FD"/>
    <w:rsid w:val="00164F7E"/>
    <w:rsid w:val="00167134"/>
    <w:rsid w:val="00167412"/>
    <w:rsid w:val="001707DA"/>
    <w:rsid w:val="00171469"/>
    <w:rsid w:val="0017252A"/>
    <w:rsid w:val="00172C1E"/>
    <w:rsid w:val="00173149"/>
    <w:rsid w:val="00173ADC"/>
    <w:rsid w:val="00174171"/>
    <w:rsid w:val="0017466C"/>
    <w:rsid w:val="00174A0E"/>
    <w:rsid w:val="00174EBE"/>
    <w:rsid w:val="00175722"/>
    <w:rsid w:val="001768B7"/>
    <w:rsid w:val="00177066"/>
    <w:rsid w:val="00181035"/>
    <w:rsid w:val="00181CBC"/>
    <w:rsid w:val="001825B1"/>
    <w:rsid w:val="00182952"/>
    <w:rsid w:val="00183CE4"/>
    <w:rsid w:val="00184BD7"/>
    <w:rsid w:val="00187D25"/>
    <w:rsid w:val="001904D7"/>
    <w:rsid w:val="00190CA5"/>
    <w:rsid w:val="00192832"/>
    <w:rsid w:val="00192B09"/>
    <w:rsid w:val="00193FBA"/>
    <w:rsid w:val="00194F85"/>
    <w:rsid w:val="001951DA"/>
    <w:rsid w:val="00195AC5"/>
    <w:rsid w:val="00196061"/>
    <w:rsid w:val="00197987"/>
    <w:rsid w:val="00197B94"/>
    <w:rsid w:val="001A0AD3"/>
    <w:rsid w:val="001A1721"/>
    <w:rsid w:val="001A1742"/>
    <w:rsid w:val="001A2804"/>
    <w:rsid w:val="001A2C97"/>
    <w:rsid w:val="001A4C06"/>
    <w:rsid w:val="001A55BD"/>
    <w:rsid w:val="001A671B"/>
    <w:rsid w:val="001A6ED5"/>
    <w:rsid w:val="001A7D81"/>
    <w:rsid w:val="001A7FFC"/>
    <w:rsid w:val="001B2085"/>
    <w:rsid w:val="001B4525"/>
    <w:rsid w:val="001B5141"/>
    <w:rsid w:val="001B5A4C"/>
    <w:rsid w:val="001B6E70"/>
    <w:rsid w:val="001C1E98"/>
    <w:rsid w:val="001C268B"/>
    <w:rsid w:val="001C2D33"/>
    <w:rsid w:val="001C3269"/>
    <w:rsid w:val="001C32FE"/>
    <w:rsid w:val="001C42EB"/>
    <w:rsid w:val="001C49ED"/>
    <w:rsid w:val="001C4FD9"/>
    <w:rsid w:val="001C6EBA"/>
    <w:rsid w:val="001C7BD5"/>
    <w:rsid w:val="001D05BA"/>
    <w:rsid w:val="001D110E"/>
    <w:rsid w:val="001D1DB4"/>
    <w:rsid w:val="001D2541"/>
    <w:rsid w:val="001D2AA0"/>
    <w:rsid w:val="001D4E28"/>
    <w:rsid w:val="001D5B96"/>
    <w:rsid w:val="001D5FC6"/>
    <w:rsid w:val="001D681E"/>
    <w:rsid w:val="001D7E17"/>
    <w:rsid w:val="001E0270"/>
    <w:rsid w:val="001E29DE"/>
    <w:rsid w:val="001E4896"/>
    <w:rsid w:val="001E5C7A"/>
    <w:rsid w:val="001F1155"/>
    <w:rsid w:val="001F19A3"/>
    <w:rsid w:val="001F2A20"/>
    <w:rsid w:val="001F425F"/>
    <w:rsid w:val="00203AEC"/>
    <w:rsid w:val="00205805"/>
    <w:rsid w:val="00205B38"/>
    <w:rsid w:val="0020714C"/>
    <w:rsid w:val="00207E05"/>
    <w:rsid w:val="00210F89"/>
    <w:rsid w:val="002114A9"/>
    <w:rsid w:val="002115FD"/>
    <w:rsid w:val="0021221D"/>
    <w:rsid w:val="00213881"/>
    <w:rsid w:val="00214086"/>
    <w:rsid w:val="00216D8F"/>
    <w:rsid w:val="00217B26"/>
    <w:rsid w:val="002218BB"/>
    <w:rsid w:val="00221E7B"/>
    <w:rsid w:val="002220A6"/>
    <w:rsid w:val="00222947"/>
    <w:rsid w:val="002229AE"/>
    <w:rsid w:val="0022352C"/>
    <w:rsid w:val="00223DBE"/>
    <w:rsid w:val="002253F4"/>
    <w:rsid w:val="00225608"/>
    <w:rsid w:val="002272C5"/>
    <w:rsid w:val="00227C24"/>
    <w:rsid w:val="00232CDD"/>
    <w:rsid w:val="002331F6"/>
    <w:rsid w:val="00233319"/>
    <w:rsid w:val="002333D2"/>
    <w:rsid w:val="002334FB"/>
    <w:rsid w:val="00234C6A"/>
    <w:rsid w:val="00236A55"/>
    <w:rsid w:val="00236A7C"/>
    <w:rsid w:val="00236BF9"/>
    <w:rsid w:val="00237D7F"/>
    <w:rsid w:val="00240B8D"/>
    <w:rsid w:val="002440BB"/>
    <w:rsid w:val="00244976"/>
    <w:rsid w:val="00244C33"/>
    <w:rsid w:val="002459B6"/>
    <w:rsid w:val="00246C38"/>
    <w:rsid w:val="0025097C"/>
    <w:rsid w:val="00251C2F"/>
    <w:rsid w:val="0025341F"/>
    <w:rsid w:val="00253F51"/>
    <w:rsid w:val="00254623"/>
    <w:rsid w:val="00255041"/>
    <w:rsid w:val="00255158"/>
    <w:rsid w:val="002570E8"/>
    <w:rsid w:val="002574F9"/>
    <w:rsid w:val="00261FB0"/>
    <w:rsid w:val="002628BC"/>
    <w:rsid w:val="00262B61"/>
    <w:rsid w:val="00262E7F"/>
    <w:rsid w:val="00263503"/>
    <w:rsid w:val="00263EF9"/>
    <w:rsid w:val="00267A8F"/>
    <w:rsid w:val="00270538"/>
    <w:rsid w:val="00273134"/>
    <w:rsid w:val="00273FBE"/>
    <w:rsid w:val="00273FED"/>
    <w:rsid w:val="00274267"/>
    <w:rsid w:val="00274ADF"/>
    <w:rsid w:val="00275363"/>
    <w:rsid w:val="00275F0C"/>
    <w:rsid w:val="00276811"/>
    <w:rsid w:val="00276A4D"/>
    <w:rsid w:val="00276FE7"/>
    <w:rsid w:val="00277159"/>
    <w:rsid w:val="00282699"/>
    <w:rsid w:val="002830B9"/>
    <w:rsid w:val="00284122"/>
    <w:rsid w:val="00284618"/>
    <w:rsid w:val="00285ED8"/>
    <w:rsid w:val="002926DF"/>
    <w:rsid w:val="0029516C"/>
    <w:rsid w:val="00295ECA"/>
    <w:rsid w:val="002964C3"/>
    <w:rsid w:val="00296697"/>
    <w:rsid w:val="002971E7"/>
    <w:rsid w:val="002A1C3A"/>
    <w:rsid w:val="002A1E0C"/>
    <w:rsid w:val="002A3665"/>
    <w:rsid w:val="002A595F"/>
    <w:rsid w:val="002A7CCE"/>
    <w:rsid w:val="002B0472"/>
    <w:rsid w:val="002B2112"/>
    <w:rsid w:val="002B21C8"/>
    <w:rsid w:val="002B3471"/>
    <w:rsid w:val="002B535C"/>
    <w:rsid w:val="002B6B12"/>
    <w:rsid w:val="002B7C94"/>
    <w:rsid w:val="002C1466"/>
    <w:rsid w:val="002C1BC4"/>
    <w:rsid w:val="002C255E"/>
    <w:rsid w:val="002C3911"/>
    <w:rsid w:val="002C408E"/>
    <w:rsid w:val="002C458A"/>
    <w:rsid w:val="002C46C7"/>
    <w:rsid w:val="002C58BA"/>
    <w:rsid w:val="002D1D18"/>
    <w:rsid w:val="002D4281"/>
    <w:rsid w:val="002D5918"/>
    <w:rsid w:val="002D5F1B"/>
    <w:rsid w:val="002D650A"/>
    <w:rsid w:val="002D77BE"/>
    <w:rsid w:val="002E0940"/>
    <w:rsid w:val="002E0EE3"/>
    <w:rsid w:val="002E0FC8"/>
    <w:rsid w:val="002E13FF"/>
    <w:rsid w:val="002E14C1"/>
    <w:rsid w:val="002E1C82"/>
    <w:rsid w:val="002E3621"/>
    <w:rsid w:val="002E6140"/>
    <w:rsid w:val="002E6985"/>
    <w:rsid w:val="002E6D6C"/>
    <w:rsid w:val="002E71B6"/>
    <w:rsid w:val="002E74EE"/>
    <w:rsid w:val="002E7CEE"/>
    <w:rsid w:val="002F027A"/>
    <w:rsid w:val="002F22D2"/>
    <w:rsid w:val="002F26B3"/>
    <w:rsid w:val="002F5026"/>
    <w:rsid w:val="002F5124"/>
    <w:rsid w:val="002F6F45"/>
    <w:rsid w:val="002F77C8"/>
    <w:rsid w:val="003000B8"/>
    <w:rsid w:val="003010FC"/>
    <w:rsid w:val="00301996"/>
    <w:rsid w:val="0030476F"/>
    <w:rsid w:val="00304F22"/>
    <w:rsid w:val="003069FD"/>
    <w:rsid w:val="00306C7C"/>
    <w:rsid w:val="00310165"/>
    <w:rsid w:val="0031050F"/>
    <w:rsid w:val="00311F4F"/>
    <w:rsid w:val="00313AE4"/>
    <w:rsid w:val="00314260"/>
    <w:rsid w:val="003158DC"/>
    <w:rsid w:val="00316EF5"/>
    <w:rsid w:val="003172D4"/>
    <w:rsid w:val="00320A88"/>
    <w:rsid w:val="00320B84"/>
    <w:rsid w:val="003222A9"/>
    <w:rsid w:val="00322EDD"/>
    <w:rsid w:val="00322FDA"/>
    <w:rsid w:val="003250D7"/>
    <w:rsid w:val="00325BE8"/>
    <w:rsid w:val="00326E56"/>
    <w:rsid w:val="003278C3"/>
    <w:rsid w:val="003308DB"/>
    <w:rsid w:val="00331879"/>
    <w:rsid w:val="00332320"/>
    <w:rsid w:val="003346B1"/>
    <w:rsid w:val="003348FD"/>
    <w:rsid w:val="003350E9"/>
    <w:rsid w:val="00335B46"/>
    <w:rsid w:val="003373BD"/>
    <w:rsid w:val="00340D65"/>
    <w:rsid w:val="00341AC1"/>
    <w:rsid w:val="003428E8"/>
    <w:rsid w:val="003432F8"/>
    <w:rsid w:val="00345AB6"/>
    <w:rsid w:val="0034608E"/>
    <w:rsid w:val="00347D72"/>
    <w:rsid w:val="00351316"/>
    <w:rsid w:val="003517E1"/>
    <w:rsid w:val="00352C3B"/>
    <w:rsid w:val="0035397A"/>
    <w:rsid w:val="0035420B"/>
    <w:rsid w:val="00356C31"/>
    <w:rsid w:val="00356E22"/>
    <w:rsid w:val="00357611"/>
    <w:rsid w:val="00357A82"/>
    <w:rsid w:val="0036042D"/>
    <w:rsid w:val="00360663"/>
    <w:rsid w:val="0036123B"/>
    <w:rsid w:val="0036136E"/>
    <w:rsid w:val="00361619"/>
    <w:rsid w:val="00361B86"/>
    <w:rsid w:val="003632BA"/>
    <w:rsid w:val="00363703"/>
    <w:rsid w:val="00364413"/>
    <w:rsid w:val="003648B1"/>
    <w:rsid w:val="00365786"/>
    <w:rsid w:val="003663B3"/>
    <w:rsid w:val="00367237"/>
    <w:rsid w:val="0037015B"/>
    <w:rsid w:val="003701DE"/>
    <w:rsid w:val="0037077F"/>
    <w:rsid w:val="00370A04"/>
    <w:rsid w:val="00372411"/>
    <w:rsid w:val="00373882"/>
    <w:rsid w:val="003740B0"/>
    <w:rsid w:val="00374750"/>
    <w:rsid w:val="00376382"/>
    <w:rsid w:val="00377B67"/>
    <w:rsid w:val="00380064"/>
    <w:rsid w:val="00380DFD"/>
    <w:rsid w:val="003820AE"/>
    <w:rsid w:val="00383267"/>
    <w:rsid w:val="003843DB"/>
    <w:rsid w:val="00384F1C"/>
    <w:rsid w:val="003851F0"/>
    <w:rsid w:val="00385BA4"/>
    <w:rsid w:val="0038699E"/>
    <w:rsid w:val="00386E30"/>
    <w:rsid w:val="00391152"/>
    <w:rsid w:val="00391C97"/>
    <w:rsid w:val="00393761"/>
    <w:rsid w:val="00393F64"/>
    <w:rsid w:val="00394115"/>
    <w:rsid w:val="00395728"/>
    <w:rsid w:val="00396376"/>
    <w:rsid w:val="00396449"/>
    <w:rsid w:val="00396F5F"/>
    <w:rsid w:val="00396FC5"/>
    <w:rsid w:val="00397D18"/>
    <w:rsid w:val="003A01D8"/>
    <w:rsid w:val="003A0714"/>
    <w:rsid w:val="003A1B36"/>
    <w:rsid w:val="003A2F8C"/>
    <w:rsid w:val="003A3169"/>
    <w:rsid w:val="003A4E51"/>
    <w:rsid w:val="003A6D1E"/>
    <w:rsid w:val="003B000B"/>
    <w:rsid w:val="003B1454"/>
    <w:rsid w:val="003B169B"/>
    <w:rsid w:val="003B18B6"/>
    <w:rsid w:val="003B3271"/>
    <w:rsid w:val="003B3B4D"/>
    <w:rsid w:val="003B5F38"/>
    <w:rsid w:val="003C019D"/>
    <w:rsid w:val="003C1941"/>
    <w:rsid w:val="003C2E08"/>
    <w:rsid w:val="003C2F2A"/>
    <w:rsid w:val="003C59E0"/>
    <w:rsid w:val="003C5D47"/>
    <w:rsid w:val="003C6C8D"/>
    <w:rsid w:val="003C6EFB"/>
    <w:rsid w:val="003C7383"/>
    <w:rsid w:val="003C78C6"/>
    <w:rsid w:val="003C78F1"/>
    <w:rsid w:val="003D01F8"/>
    <w:rsid w:val="003D0689"/>
    <w:rsid w:val="003D4D7F"/>
    <w:rsid w:val="003D4EA1"/>
    <w:rsid w:val="003D4F95"/>
    <w:rsid w:val="003D57EF"/>
    <w:rsid w:val="003D5F42"/>
    <w:rsid w:val="003D60A9"/>
    <w:rsid w:val="003D6C2A"/>
    <w:rsid w:val="003D6FA8"/>
    <w:rsid w:val="003E2B54"/>
    <w:rsid w:val="003E34F4"/>
    <w:rsid w:val="003E454B"/>
    <w:rsid w:val="003E5F73"/>
    <w:rsid w:val="003E63A1"/>
    <w:rsid w:val="003E6677"/>
    <w:rsid w:val="003E7B1D"/>
    <w:rsid w:val="003F0C35"/>
    <w:rsid w:val="003F153D"/>
    <w:rsid w:val="003F1CD1"/>
    <w:rsid w:val="003F2F10"/>
    <w:rsid w:val="003F3D10"/>
    <w:rsid w:val="003F404F"/>
    <w:rsid w:val="003F450F"/>
    <w:rsid w:val="003F4C97"/>
    <w:rsid w:val="003F514B"/>
    <w:rsid w:val="003F6DBB"/>
    <w:rsid w:val="003F7FE6"/>
    <w:rsid w:val="00400193"/>
    <w:rsid w:val="00400929"/>
    <w:rsid w:val="004013C9"/>
    <w:rsid w:val="00401D4E"/>
    <w:rsid w:val="00401F1A"/>
    <w:rsid w:val="00403EBA"/>
    <w:rsid w:val="00403F9D"/>
    <w:rsid w:val="004065F5"/>
    <w:rsid w:val="00406701"/>
    <w:rsid w:val="00406761"/>
    <w:rsid w:val="0040780B"/>
    <w:rsid w:val="00407D88"/>
    <w:rsid w:val="0041253E"/>
    <w:rsid w:val="004125DD"/>
    <w:rsid w:val="004145AE"/>
    <w:rsid w:val="00415033"/>
    <w:rsid w:val="004151AC"/>
    <w:rsid w:val="004212E7"/>
    <w:rsid w:val="00422B1E"/>
    <w:rsid w:val="004231AA"/>
    <w:rsid w:val="004236C5"/>
    <w:rsid w:val="0042446D"/>
    <w:rsid w:val="00424B5D"/>
    <w:rsid w:val="00426077"/>
    <w:rsid w:val="004266E2"/>
    <w:rsid w:val="00427BF8"/>
    <w:rsid w:val="0043076F"/>
    <w:rsid w:val="00431318"/>
    <w:rsid w:val="00431C02"/>
    <w:rsid w:val="00434891"/>
    <w:rsid w:val="00435897"/>
    <w:rsid w:val="00436D99"/>
    <w:rsid w:val="00437395"/>
    <w:rsid w:val="00440488"/>
    <w:rsid w:val="004414F9"/>
    <w:rsid w:val="0044211B"/>
    <w:rsid w:val="004423BF"/>
    <w:rsid w:val="0044416A"/>
    <w:rsid w:val="00445047"/>
    <w:rsid w:val="00447A7C"/>
    <w:rsid w:val="00450D53"/>
    <w:rsid w:val="00451191"/>
    <w:rsid w:val="00452AE6"/>
    <w:rsid w:val="0045473D"/>
    <w:rsid w:val="00454AB8"/>
    <w:rsid w:val="0045548A"/>
    <w:rsid w:val="00457E67"/>
    <w:rsid w:val="00460614"/>
    <w:rsid w:val="00462C73"/>
    <w:rsid w:val="004631AB"/>
    <w:rsid w:val="00463E39"/>
    <w:rsid w:val="004657FC"/>
    <w:rsid w:val="00465BE2"/>
    <w:rsid w:val="00465D66"/>
    <w:rsid w:val="00465EE5"/>
    <w:rsid w:val="00466732"/>
    <w:rsid w:val="0046695F"/>
    <w:rsid w:val="0047124B"/>
    <w:rsid w:val="004733F6"/>
    <w:rsid w:val="00474E69"/>
    <w:rsid w:val="004750B3"/>
    <w:rsid w:val="00475774"/>
    <w:rsid w:val="00475BA8"/>
    <w:rsid w:val="0047601B"/>
    <w:rsid w:val="00477386"/>
    <w:rsid w:val="00477E44"/>
    <w:rsid w:val="0048062F"/>
    <w:rsid w:val="00481399"/>
    <w:rsid w:val="004825BA"/>
    <w:rsid w:val="00482F43"/>
    <w:rsid w:val="00483BB4"/>
    <w:rsid w:val="0048647D"/>
    <w:rsid w:val="00486E1D"/>
    <w:rsid w:val="00487F3B"/>
    <w:rsid w:val="004904F8"/>
    <w:rsid w:val="00491BFD"/>
    <w:rsid w:val="00492511"/>
    <w:rsid w:val="0049487D"/>
    <w:rsid w:val="00494BFC"/>
    <w:rsid w:val="004960B0"/>
    <w:rsid w:val="0049621B"/>
    <w:rsid w:val="00496F49"/>
    <w:rsid w:val="0049754B"/>
    <w:rsid w:val="004A104D"/>
    <w:rsid w:val="004A17A7"/>
    <w:rsid w:val="004A2D43"/>
    <w:rsid w:val="004A2ED0"/>
    <w:rsid w:val="004A34E5"/>
    <w:rsid w:val="004B0AE4"/>
    <w:rsid w:val="004B0C1B"/>
    <w:rsid w:val="004B194F"/>
    <w:rsid w:val="004B2FF7"/>
    <w:rsid w:val="004B587A"/>
    <w:rsid w:val="004B5A91"/>
    <w:rsid w:val="004B707D"/>
    <w:rsid w:val="004B7496"/>
    <w:rsid w:val="004C1895"/>
    <w:rsid w:val="004C2109"/>
    <w:rsid w:val="004C4F1D"/>
    <w:rsid w:val="004C515F"/>
    <w:rsid w:val="004C5E33"/>
    <w:rsid w:val="004C6042"/>
    <w:rsid w:val="004C6AE9"/>
    <w:rsid w:val="004C6D40"/>
    <w:rsid w:val="004C78A8"/>
    <w:rsid w:val="004D268C"/>
    <w:rsid w:val="004D35DA"/>
    <w:rsid w:val="004D4078"/>
    <w:rsid w:val="004D4C46"/>
    <w:rsid w:val="004D6152"/>
    <w:rsid w:val="004D65E8"/>
    <w:rsid w:val="004D6DE5"/>
    <w:rsid w:val="004D788E"/>
    <w:rsid w:val="004E1103"/>
    <w:rsid w:val="004E1909"/>
    <w:rsid w:val="004E239F"/>
    <w:rsid w:val="004E312A"/>
    <w:rsid w:val="004E324A"/>
    <w:rsid w:val="004E464A"/>
    <w:rsid w:val="004E4F39"/>
    <w:rsid w:val="004E5143"/>
    <w:rsid w:val="004E5402"/>
    <w:rsid w:val="004E5EE7"/>
    <w:rsid w:val="004E61ED"/>
    <w:rsid w:val="004E6889"/>
    <w:rsid w:val="004F0C3C"/>
    <w:rsid w:val="004F177F"/>
    <w:rsid w:val="004F1D9E"/>
    <w:rsid w:val="004F24C3"/>
    <w:rsid w:val="004F2B05"/>
    <w:rsid w:val="004F3623"/>
    <w:rsid w:val="004F4B02"/>
    <w:rsid w:val="004F56E4"/>
    <w:rsid w:val="004F57F5"/>
    <w:rsid w:val="004F5F26"/>
    <w:rsid w:val="004F63FC"/>
    <w:rsid w:val="004F69D1"/>
    <w:rsid w:val="004F77E1"/>
    <w:rsid w:val="004F7BB4"/>
    <w:rsid w:val="00500308"/>
    <w:rsid w:val="00500D94"/>
    <w:rsid w:val="00503CEF"/>
    <w:rsid w:val="00503F0D"/>
    <w:rsid w:val="00504868"/>
    <w:rsid w:val="005049F9"/>
    <w:rsid w:val="00505A2B"/>
    <w:rsid w:val="00505A92"/>
    <w:rsid w:val="00505EA2"/>
    <w:rsid w:val="00507EB0"/>
    <w:rsid w:val="00507F6A"/>
    <w:rsid w:val="0051042A"/>
    <w:rsid w:val="00510941"/>
    <w:rsid w:val="00510D9A"/>
    <w:rsid w:val="00510E7D"/>
    <w:rsid w:val="0051310C"/>
    <w:rsid w:val="00513304"/>
    <w:rsid w:val="0051478C"/>
    <w:rsid w:val="0051644E"/>
    <w:rsid w:val="0051777B"/>
    <w:rsid w:val="005203F1"/>
    <w:rsid w:val="00521BC3"/>
    <w:rsid w:val="00522D61"/>
    <w:rsid w:val="005242CB"/>
    <w:rsid w:val="005249E0"/>
    <w:rsid w:val="00524FA9"/>
    <w:rsid w:val="00525DC6"/>
    <w:rsid w:val="0052620B"/>
    <w:rsid w:val="00526FE9"/>
    <w:rsid w:val="00527156"/>
    <w:rsid w:val="00527458"/>
    <w:rsid w:val="00530074"/>
    <w:rsid w:val="00530123"/>
    <w:rsid w:val="00530EDF"/>
    <w:rsid w:val="00531CFB"/>
    <w:rsid w:val="00531FE8"/>
    <w:rsid w:val="005322DE"/>
    <w:rsid w:val="00533632"/>
    <w:rsid w:val="005336B5"/>
    <w:rsid w:val="00534B5E"/>
    <w:rsid w:val="00534D9B"/>
    <w:rsid w:val="005357E1"/>
    <w:rsid w:val="00535A8D"/>
    <w:rsid w:val="00535DCE"/>
    <w:rsid w:val="00536036"/>
    <w:rsid w:val="00536467"/>
    <w:rsid w:val="0053753D"/>
    <w:rsid w:val="00541B17"/>
    <w:rsid w:val="00541E6E"/>
    <w:rsid w:val="00542145"/>
    <w:rsid w:val="0054251F"/>
    <w:rsid w:val="00542EAD"/>
    <w:rsid w:val="0054344F"/>
    <w:rsid w:val="005449D2"/>
    <w:rsid w:val="00544B27"/>
    <w:rsid w:val="005462E0"/>
    <w:rsid w:val="0054722A"/>
    <w:rsid w:val="005479B1"/>
    <w:rsid w:val="005520D8"/>
    <w:rsid w:val="00552599"/>
    <w:rsid w:val="0055423A"/>
    <w:rsid w:val="00555B7A"/>
    <w:rsid w:val="00555E43"/>
    <w:rsid w:val="00555F04"/>
    <w:rsid w:val="005562C4"/>
    <w:rsid w:val="00556C55"/>
    <w:rsid w:val="00556CF1"/>
    <w:rsid w:val="00560855"/>
    <w:rsid w:val="005616B9"/>
    <w:rsid w:val="00561BB7"/>
    <w:rsid w:val="005626C0"/>
    <w:rsid w:val="00562D79"/>
    <w:rsid w:val="00562F4D"/>
    <w:rsid w:val="0056450D"/>
    <w:rsid w:val="005647FB"/>
    <w:rsid w:val="0056604D"/>
    <w:rsid w:val="0057036A"/>
    <w:rsid w:val="005713D2"/>
    <w:rsid w:val="005727D7"/>
    <w:rsid w:val="00572934"/>
    <w:rsid w:val="00573388"/>
    <w:rsid w:val="005755DD"/>
    <w:rsid w:val="005758E5"/>
    <w:rsid w:val="005762A7"/>
    <w:rsid w:val="005764B5"/>
    <w:rsid w:val="00581651"/>
    <w:rsid w:val="00581CD2"/>
    <w:rsid w:val="00582044"/>
    <w:rsid w:val="00582389"/>
    <w:rsid w:val="00582E9B"/>
    <w:rsid w:val="0058383C"/>
    <w:rsid w:val="005856AC"/>
    <w:rsid w:val="00586276"/>
    <w:rsid w:val="00586EB0"/>
    <w:rsid w:val="005916D7"/>
    <w:rsid w:val="005930D9"/>
    <w:rsid w:val="00595732"/>
    <w:rsid w:val="00597C1D"/>
    <w:rsid w:val="005A0467"/>
    <w:rsid w:val="005A36AA"/>
    <w:rsid w:val="005A3759"/>
    <w:rsid w:val="005A3A95"/>
    <w:rsid w:val="005A3ED2"/>
    <w:rsid w:val="005A653B"/>
    <w:rsid w:val="005A698C"/>
    <w:rsid w:val="005A730E"/>
    <w:rsid w:val="005B00B2"/>
    <w:rsid w:val="005B084C"/>
    <w:rsid w:val="005B14F2"/>
    <w:rsid w:val="005B1B4E"/>
    <w:rsid w:val="005B2AAE"/>
    <w:rsid w:val="005B3A86"/>
    <w:rsid w:val="005B5D8A"/>
    <w:rsid w:val="005B6504"/>
    <w:rsid w:val="005B6625"/>
    <w:rsid w:val="005B668B"/>
    <w:rsid w:val="005B7033"/>
    <w:rsid w:val="005B70B8"/>
    <w:rsid w:val="005B789E"/>
    <w:rsid w:val="005C433F"/>
    <w:rsid w:val="005C5FBD"/>
    <w:rsid w:val="005C66B9"/>
    <w:rsid w:val="005C66C1"/>
    <w:rsid w:val="005C6AC3"/>
    <w:rsid w:val="005D05C5"/>
    <w:rsid w:val="005D099B"/>
    <w:rsid w:val="005D130F"/>
    <w:rsid w:val="005D2688"/>
    <w:rsid w:val="005D3055"/>
    <w:rsid w:val="005D53A1"/>
    <w:rsid w:val="005D6D73"/>
    <w:rsid w:val="005E0799"/>
    <w:rsid w:val="005E0B91"/>
    <w:rsid w:val="005E1BF1"/>
    <w:rsid w:val="005E4C0B"/>
    <w:rsid w:val="005E55CD"/>
    <w:rsid w:val="005E75B9"/>
    <w:rsid w:val="005F05C5"/>
    <w:rsid w:val="005F0D73"/>
    <w:rsid w:val="005F311E"/>
    <w:rsid w:val="005F40EF"/>
    <w:rsid w:val="005F41C9"/>
    <w:rsid w:val="005F4C4B"/>
    <w:rsid w:val="005F4EA6"/>
    <w:rsid w:val="005F53B6"/>
    <w:rsid w:val="005F5A80"/>
    <w:rsid w:val="005F6626"/>
    <w:rsid w:val="0060028E"/>
    <w:rsid w:val="00600506"/>
    <w:rsid w:val="00600F7B"/>
    <w:rsid w:val="00601768"/>
    <w:rsid w:val="006044FF"/>
    <w:rsid w:val="0060556B"/>
    <w:rsid w:val="006062B7"/>
    <w:rsid w:val="00607CC5"/>
    <w:rsid w:val="0061179C"/>
    <w:rsid w:val="00613E2A"/>
    <w:rsid w:val="0061571C"/>
    <w:rsid w:val="0061601D"/>
    <w:rsid w:val="00617810"/>
    <w:rsid w:val="00621090"/>
    <w:rsid w:val="00621808"/>
    <w:rsid w:val="0062592E"/>
    <w:rsid w:val="006265B8"/>
    <w:rsid w:val="00627C3F"/>
    <w:rsid w:val="00633014"/>
    <w:rsid w:val="0063437B"/>
    <w:rsid w:val="006348AB"/>
    <w:rsid w:val="006354D3"/>
    <w:rsid w:val="006356B1"/>
    <w:rsid w:val="00635A3C"/>
    <w:rsid w:val="00637CBB"/>
    <w:rsid w:val="006404CD"/>
    <w:rsid w:val="0064135C"/>
    <w:rsid w:val="00641FD2"/>
    <w:rsid w:val="006456D4"/>
    <w:rsid w:val="00650895"/>
    <w:rsid w:val="006508EE"/>
    <w:rsid w:val="00650D71"/>
    <w:rsid w:val="006510A8"/>
    <w:rsid w:val="00651653"/>
    <w:rsid w:val="00651FDC"/>
    <w:rsid w:val="006537BC"/>
    <w:rsid w:val="00653D20"/>
    <w:rsid w:val="00654B4D"/>
    <w:rsid w:val="00655D19"/>
    <w:rsid w:val="00655E7E"/>
    <w:rsid w:val="00656AE2"/>
    <w:rsid w:val="00657E03"/>
    <w:rsid w:val="00661090"/>
    <w:rsid w:val="00661ECB"/>
    <w:rsid w:val="00661ED0"/>
    <w:rsid w:val="006623F1"/>
    <w:rsid w:val="006631D3"/>
    <w:rsid w:val="00663D48"/>
    <w:rsid w:val="006645B7"/>
    <w:rsid w:val="00664BF0"/>
    <w:rsid w:val="00664D0E"/>
    <w:rsid w:val="00665EB3"/>
    <w:rsid w:val="00666F48"/>
    <w:rsid w:val="006673CA"/>
    <w:rsid w:val="0067003B"/>
    <w:rsid w:val="00670AA5"/>
    <w:rsid w:val="00671F5B"/>
    <w:rsid w:val="00672418"/>
    <w:rsid w:val="00673C26"/>
    <w:rsid w:val="00674356"/>
    <w:rsid w:val="00676474"/>
    <w:rsid w:val="006765B6"/>
    <w:rsid w:val="00677172"/>
    <w:rsid w:val="006776B8"/>
    <w:rsid w:val="00677795"/>
    <w:rsid w:val="00680EEC"/>
    <w:rsid w:val="006812AF"/>
    <w:rsid w:val="006818AE"/>
    <w:rsid w:val="00682051"/>
    <w:rsid w:val="0068327D"/>
    <w:rsid w:val="00684619"/>
    <w:rsid w:val="00684FAF"/>
    <w:rsid w:val="00686A34"/>
    <w:rsid w:val="00687B38"/>
    <w:rsid w:val="006915B4"/>
    <w:rsid w:val="00691D5B"/>
    <w:rsid w:val="0069365E"/>
    <w:rsid w:val="00693B2C"/>
    <w:rsid w:val="00693BAD"/>
    <w:rsid w:val="00694AF0"/>
    <w:rsid w:val="00694C80"/>
    <w:rsid w:val="00695B50"/>
    <w:rsid w:val="006962BC"/>
    <w:rsid w:val="006964EC"/>
    <w:rsid w:val="00696A60"/>
    <w:rsid w:val="00696B93"/>
    <w:rsid w:val="00696F32"/>
    <w:rsid w:val="00697B25"/>
    <w:rsid w:val="006A1817"/>
    <w:rsid w:val="006A2A53"/>
    <w:rsid w:val="006A3431"/>
    <w:rsid w:val="006A3CBF"/>
    <w:rsid w:val="006A441F"/>
    <w:rsid w:val="006A4686"/>
    <w:rsid w:val="006A67E8"/>
    <w:rsid w:val="006A745A"/>
    <w:rsid w:val="006B0D09"/>
    <w:rsid w:val="006B0E9E"/>
    <w:rsid w:val="006B0FA7"/>
    <w:rsid w:val="006B1688"/>
    <w:rsid w:val="006B4CE8"/>
    <w:rsid w:val="006B509A"/>
    <w:rsid w:val="006B5AE4"/>
    <w:rsid w:val="006B60E1"/>
    <w:rsid w:val="006C0761"/>
    <w:rsid w:val="006C08C0"/>
    <w:rsid w:val="006C105E"/>
    <w:rsid w:val="006C154F"/>
    <w:rsid w:val="006C1934"/>
    <w:rsid w:val="006C1D1D"/>
    <w:rsid w:val="006C35F4"/>
    <w:rsid w:val="006C491A"/>
    <w:rsid w:val="006C4C37"/>
    <w:rsid w:val="006C62EA"/>
    <w:rsid w:val="006C6C8B"/>
    <w:rsid w:val="006D1507"/>
    <w:rsid w:val="006D2076"/>
    <w:rsid w:val="006D4054"/>
    <w:rsid w:val="006D5FA7"/>
    <w:rsid w:val="006D6C0E"/>
    <w:rsid w:val="006E0142"/>
    <w:rsid w:val="006E02EC"/>
    <w:rsid w:val="006E0989"/>
    <w:rsid w:val="006E162C"/>
    <w:rsid w:val="006E449A"/>
    <w:rsid w:val="006E4911"/>
    <w:rsid w:val="006E4DA1"/>
    <w:rsid w:val="006E4FEA"/>
    <w:rsid w:val="006E5948"/>
    <w:rsid w:val="006E5D67"/>
    <w:rsid w:val="006F0575"/>
    <w:rsid w:val="006F05D5"/>
    <w:rsid w:val="006F2838"/>
    <w:rsid w:val="006F35B8"/>
    <w:rsid w:val="006F3A31"/>
    <w:rsid w:val="006F53B0"/>
    <w:rsid w:val="006F6C7D"/>
    <w:rsid w:val="006F6DFF"/>
    <w:rsid w:val="006F7B71"/>
    <w:rsid w:val="007004AD"/>
    <w:rsid w:val="0070268F"/>
    <w:rsid w:val="00703027"/>
    <w:rsid w:val="00705DE7"/>
    <w:rsid w:val="00707207"/>
    <w:rsid w:val="00707637"/>
    <w:rsid w:val="00707CA9"/>
    <w:rsid w:val="00707D65"/>
    <w:rsid w:val="007102EC"/>
    <w:rsid w:val="0071036C"/>
    <w:rsid w:val="00710607"/>
    <w:rsid w:val="00711590"/>
    <w:rsid w:val="00712785"/>
    <w:rsid w:val="00712B2A"/>
    <w:rsid w:val="00713654"/>
    <w:rsid w:val="0071539F"/>
    <w:rsid w:val="0071553E"/>
    <w:rsid w:val="00715584"/>
    <w:rsid w:val="00715683"/>
    <w:rsid w:val="007211B1"/>
    <w:rsid w:val="007220B9"/>
    <w:rsid w:val="00722745"/>
    <w:rsid w:val="00722899"/>
    <w:rsid w:val="00724A5A"/>
    <w:rsid w:val="00724C09"/>
    <w:rsid w:val="00727FC2"/>
    <w:rsid w:val="00730701"/>
    <w:rsid w:val="00730873"/>
    <w:rsid w:val="00731406"/>
    <w:rsid w:val="007316C5"/>
    <w:rsid w:val="00732857"/>
    <w:rsid w:val="0073306B"/>
    <w:rsid w:val="00733534"/>
    <w:rsid w:val="00733E2E"/>
    <w:rsid w:val="0073644F"/>
    <w:rsid w:val="007369C0"/>
    <w:rsid w:val="00737355"/>
    <w:rsid w:val="0074121C"/>
    <w:rsid w:val="00743028"/>
    <w:rsid w:val="007443DC"/>
    <w:rsid w:val="00744F8A"/>
    <w:rsid w:val="00745D81"/>
    <w:rsid w:val="00746187"/>
    <w:rsid w:val="00754815"/>
    <w:rsid w:val="0075597B"/>
    <w:rsid w:val="00756200"/>
    <w:rsid w:val="00760FA1"/>
    <w:rsid w:val="00761415"/>
    <w:rsid w:val="00761F20"/>
    <w:rsid w:val="0076254F"/>
    <w:rsid w:val="00764405"/>
    <w:rsid w:val="00764AC4"/>
    <w:rsid w:val="00764E2D"/>
    <w:rsid w:val="00770AF0"/>
    <w:rsid w:val="007734DC"/>
    <w:rsid w:val="00775052"/>
    <w:rsid w:val="00776AD6"/>
    <w:rsid w:val="00780119"/>
    <w:rsid w:val="007801F5"/>
    <w:rsid w:val="00780EB6"/>
    <w:rsid w:val="00781AED"/>
    <w:rsid w:val="007820A2"/>
    <w:rsid w:val="00783CA4"/>
    <w:rsid w:val="007842FB"/>
    <w:rsid w:val="0078476F"/>
    <w:rsid w:val="00785650"/>
    <w:rsid w:val="00786124"/>
    <w:rsid w:val="00786668"/>
    <w:rsid w:val="0078772C"/>
    <w:rsid w:val="0078799A"/>
    <w:rsid w:val="007901A2"/>
    <w:rsid w:val="00790955"/>
    <w:rsid w:val="00793DB3"/>
    <w:rsid w:val="0079483B"/>
    <w:rsid w:val="0079514B"/>
    <w:rsid w:val="00795399"/>
    <w:rsid w:val="00795825"/>
    <w:rsid w:val="00795C08"/>
    <w:rsid w:val="007968D0"/>
    <w:rsid w:val="00796F89"/>
    <w:rsid w:val="0079706E"/>
    <w:rsid w:val="0079799F"/>
    <w:rsid w:val="007A0ADB"/>
    <w:rsid w:val="007A0AE5"/>
    <w:rsid w:val="007A0DC8"/>
    <w:rsid w:val="007A254F"/>
    <w:rsid w:val="007A2DC1"/>
    <w:rsid w:val="007A3096"/>
    <w:rsid w:val="007A32B5"/>
    <w:rsid w:val="007A3EEC"/>
    <w:rsid w:val="007A4973"/>
    <w:rsid w:val="007A5C78"/>
    <w:rsid w:val="007A7B28"/>
    <w:rsid w:val="007B0D6A"/>
    <w:rsid w:val="007B26F8"/>
    <w:rsid w:val="007B2BB6"/>
    <w:rsid w:val="007B34B7"/>
    <w:rsid w:val="007B7753"/>
    <w:rsid w:val="007B785C"/>
    <w:rsid w:val="007C070C"/>
    <w:rsid w:val="007C0F86"/>
    <w:rsid w:val="007C25DB"/>
    <w:rsid w:val="007C3F8C"/>
    <w:rsid w:val="007C4853"/>
    <w:rsid w:val="007C531F"/>
    <w:rsid w:val="007C57D4"/>
    <w:rsid w:val="007C7CB2"/>
    <w:rsid w:val="007D1DA7"/>
    <w:rsid w:val="007D1F0E"/>
    <w:rsid w:val="007D2F93"/>
    <w:rsid w:val="007D3319"/>
    <w:rsid w:val="007D335D"/>
    <w:rsid w:val="007D36D5"/>
    <w:rsid w:val="007D569B"/>
    <w:rsid w:val="007D57F9"/>
    <w:rsid w:val="007D5BFA"/>
    <w:rsid w:val="007D62A9"/>
    <w:rsid w:val="007D6E5B"/>
    <w:rsid w:val="007D6F6F"/>
    <w:rsid w:val="007E0BA8"/>
    <w:rsid w:val="007E14F8"/>
    <w:rsid w:val="007E3314"/>
    <w:rsid w:val="007E4B03"/>
    <w:rsid w:val="007E58C7"/>
    <w:rsid w:val="007F07E3"/>
    <w:rsid w:val="007F1A5B"/>
    <w:rsid w:val="007F2056"/>
    <w:rsid w:val="007F324B"/>
    <w:rsid w:val="007F4339"/>
    <w:rsid w:val="007F4E3D"/>
    <w:rsid w:val="007F677C"/>
    <w:rsid w:val="00800949"/>
    <w:rsid w:val="008016DD"/>
    <w:rsid w:val="00801B02"/>
    <w:rsid w:val="0080234D"/>
    <w:rsid w:val="008024D9"/>
    <w:rsid w:val="0080399E"/>
    <w:rsid w:val="008049FE"/>
    <w:rsid w:val="0080553C"/>
    <w:rsid w:val="00805B46"/>
    <w:rsid w:val="00805B9E"/>
    <w:rsid w:val="008063C9"/>
    <w:rsid w:val="008118C7"/>
    <w:rsid w:val="00812468"/>
    <w:rsid w:val="00812A08"/>
    <w:rsid w:val="00812AE6"/>
    <w:rsid w:val="00813134"/>
    <w:rsid w:val="00815038"/>
    <w:rsid w:val="00815BCD"/>
    <w:rsid w:val="0081640B"/>
    <w:rsid w:val="00817850"/>
    <w:rsid w:val="00817BBB"/>
    <w:rsid w:val="00821151"/>
    <w:rsid w:val="0082137A"/>
    <w:rsid w:val="0082262A"/>
    <w:rsid w:val="0082320B"/>
    <w:rsid w:val="00823882"/>
    <w:rsid w:val="0082543E"/>
    <w:rsid w:val="00825DC2"/>
    <w:rsid w:val="00826E3B"/>
    <w:rsid w:val="0082726C"/>
    <w:rsid w:val="008305A7"/>
    <w:rsid w:val="00831EDE"/>
    <w:rsid w:val="00834AD3"/>
    <w:rsid w:val="00836863"/>
    <w:rsid w:val="00842AD2"/>
    <w:rsid w:val="00842E08"/>
    <w:rsid w:val="00843795"/>
    <w:rsid w:val="00843C84"/>
    <w:rsid w:val="00843ED9"/>
    <w:rsid w:val="008442EA"/>
    <w:rsid w:val="00844BF7"/>
    <w:rsid w:val="00844DA1"/>
    <w:rsid w:val="00846C7A"/>
    <w:rsid w:val="00847F0F"/>
    <w:rsid w:val="008509A2"/>
    <w:rsid w:val="00852330"/>
    <w:rsid w:val="0085237B"/>
    <w:rsid w:val="00852448"/>
    <w:rsid w:val="00852FFE"/>
    <w:rsid w:val="00853A71"/>
    <w:rsid w:val="00853EB3"/>
    <w:rsid w:val="0085474D"/>
    <w:rsid w:val="00857194"/>
    <w:rsid w:val="0085732B"/>
    <w:rsid w:val="008578EF"/>
    <w:rsid w:val="00857915"/>
    <w:rsid w:val="008636BC"/>
    <w:rsid w:val="00864B52"/>
    <w:rsid w:val="00864E51"/>
    <w:rsid w:val="00865527"/>
    <w:rsid w:val="008663B7"/>
    <w:rsid w:val="00866947"/>
    <w:rsid w:val="00866E98"/>
    <w:rsid w:val="00866EC4"/>
    <w:rsid w:val="00866FD6"/>
    <w:rsid w:val="00871078"/>
    <w:rsid w:val="00871A84"/>
    <w:rsid w:val="008756A2"/>
    <w:rsid w:val="00877988"/>
    <w:rsid w:val="008810F3"/>
    <w:rsid w:val="00881D26"/>
    <w:rsid w:val="008822CB"/>
    <w:rsid w:val="0088258A"/>
    <w:rsid w:val="008837AF"/>
    <w:rsid w:val="00886332"/>
    <w:rsid w:val="00886CAB"/>
    <w:rsid w:val="0088758F"/>
    <w:rsid w:val="00887A82"/>
    <w:rsid w:val="008908A3"/>
    <w:rsid w:val="00891516"/>
    <w:rsid w:val="00891843"/>
    <w:rsid w:val="00891FF7"/>
    <w:rsid w:val="008931C4"/>
    <w:rsid w:val="008934C4"/>
    <w:rsid w:val="008942E6"/>
    <w:rsid w:val="0089459A"/>
    <w:rsid w:val="00896F40"/>
    <w:rsid w:val="00897687"/>
    <w:rsid w:val="00897772"/>
    <w:rsid w:val="008979AA"/>
    <w:rsid w:val="008A1D0D"/>
    <w:rsid w:val="008A26D9"/>
    <w:rsid w:val="008A2F86"/>
    <w:rsid w:val="008A3823"/>
    <w:rsid w:val="008A3E99"/>
    <w:rsid w:val="008A4FDA"/>
    <w:rsid w:val="008B2416"/>
    <w:rsid w:val="008B345D"/>
    <w:rsid w:val="008B72DB"/>
    <w:rsid w:val="008B77C0"/>
    <w:rsid w:val="008C0A59"/>
    <w:rsid w:val="008C0C29"/>
    <w:rsid w:val="008C2B4B"/>
    <w:rsid w:val="008C3D01"/>
    <w:rsid w:val="008C4768"/>
    <w:rsid w:val="008C74A6"/>
    <w:rsid w:val="008D066B"/>
    <w:rsid w:val="008D0ED7"/>
    <w:rsid w:val="008D2201"/>
    <w:rsid w:val="008D3239"/>
    <w:rsid w:val="008D4132"/>
    <w:rsid w:val="008D4B7E"/>
    <w:rsid w:val="008D51E6"/>
    <w:rsid w:val="008D523D"/>
    <w:rsid w:val="008D61B1"/>
    <w:rsid w:val="008D691A"/>
    <w:rsid w:val="008D75E3"/>
    <w:rsid w:val="008D7FBE"/>
    <w:rsid w:val="008E0288"/>
    <w:rsid w:val="008E13CE"/>
    <w:rsid w:val="008E1EB9"/>
    <w:rsid w:val="008E2804"/>
    <w:rsid w:val="008E2806"/>
    <w:rsid w:val="008E3977"/>
    <w:rsid w:val="008E39CE"/>
    <w:rsid w:val="008E3D66"/>
    <w:rsid w:val="008E489D"/>
    <w:rsid w:val="008E7402"/>
    <w:rsid w:val="008E75B8"/>
    <w:rsid w:val="008F179A"/>
    <w:rsid w:val="008F269F"/>
    <w:rsid w:val="008F3638"/>
    <w:rsid w:val="008F4441"/>
    <w:rsid w:val="008F5068"/>
    <w:rsid w:val="008F584F"/>
    <w:rsid w:val="008F6A70"/>
    <w:rsid w:val="008F6F31"/>
    <w:rsid w:val="008F74DF"/>
    <w:rsid w:val="0090176A"/>
    <w:rsid w:val="00903394"/>
    <w:rsid w:val="00905241"/>
    <w:rsid w:val="0090561C"/>
    <w:rsid w:val="00906B4E"/>
    <w:rsid w:val="00907522"/>
    <w:rsid w:val="00907C6F"/>
    <w:rsid w:val="00910FE9"/>
    <w:rsid w:val="009127BA"/>
    <w:rsid w:val="0091301E"/>
    <w:rsid w:val="0091412D"/>
    <w:rsid w:val="00914E6D"/>
    <w:rsid w:val="00916744"/>
    <w:rsid w:val="00916887"/>
    <w:rsid w:val="00920F54"/>
    <w:rsid w:val="009211C7"/>
    <w:rsid w:val="00921ACF"/>
    <w:rsid w:val="00921B01"/>
    <w:rsid w:val="009227A6"/>
    <w:rsid w:val="00923642"/>
    <w:rsid w:val="0092395E"/>
    <w:rsid w:val="00924C69"/>
    <w:rsid w:val="00924F4C"/>
    <w:rsid w:val="0092516C"/>
    <w:rsid w:val="00927F63"/>
    <w:rsid w:val="0093096E"/>
    <w:rsid w:val="00931755"/>
    <w:rsid w:val="00931FBB"/>
    <w:rsid w:val="00933EC1"/>
    <w:rsid w:val="0093459D"/>
    <w:rsid w:val="009358E9"/>
    <w:rsid w:val="00936003"/>
    <w:rsid w:val="00936410"/>
    <w:rsid w:val="0093660E"/>
    <w:rsid w:val="00936984"/>
    <w:rsid w:val="00941634"/>
    <w:rsid w:val="00942142"/>
    <w:rsid w:val="00947DDE"/>
    <w:rsid w:val="0095077F"/>
    <w:rsid w:val="009508AE"/>
    <w:rsid w:val="009530DB"/>
    <w:rsid w:val="00953676"/>
    <w:rsid w:val="009540D5"/>
    <w:rsid w:val="00954502"/>
    <w:rsid w:val="009551C9"/>
    <w:rsid w:val="009570BF"/>
    <w:rsid w:val="009601C9"/>
    <w:rsid w:val="0096094F"/>
    <w:rsid w:val="00965F45"/>
    <w:rsid w:val="00967DF8"/>
    <w:rsid w:val="009705EE"/>
    <w:rsid w:val="00973A73"/>
    <w:rsid w:val="00973BFB"/>
    <w:rsid w:val="00974475"/>
    <w:rsid w:val="00974CCD"/>
    <w:rsid w:val="00977927"/>
    <w:rsid w:val="0098135C"/>
    <w:rsid w:val="0098156A"/>
    <w:rsid w:val="00981C3D"/>
    <w:rsid w:val="00982877"/>
    <w:rsid w:val="009840A8"/>
    <w:rsid w:val="00985AF8"/>
    <w:rsid w:val="009860A0"/>
    <w:rsid w:val="0098696C"/>
    <w:rsid w:val="009869DD"/>
    <w:rsid w:val="00991BAC"/>
    <w:rsid w:val="009942D1"/>
    <w:rsid w:val="009950DE"/>
    <w:rsid w:val="009966BD"/>
    <w:rsid w:val="00997879"/>
    <w:rsid w:val="009A0465"/>
    <w:rsid w:val="009A08B3"/>
    <w:rsid w:val="009A283D"/>
    <w:rsid w:val="009A2905"/>
    <w:rsid w:val="009A3947"/>
    <w:rsid w:val="009A5A6D"/>
    <w:rsid w:val="009A63C4"/>
    <w:rsid w:val="009A64B6"/>
    <w:rsid w:val="009A6EA0"/>
    <w:rsid w:val="009A782E"/>
    <w:rsid w:val="009B171E"/>
    <w:rsid w:val="009B3185"/>
    <w:rsid w:val="009B42D9"/>
    <w:rsid w:val="009B6D82"/>
    <w:rsid w:val="009B746D"/>
    <w:rsid w:val="009C1335"/>
    <w:rsid w:val="009C150A"/>
    <w:rsid w:val="009C162D"/>
    <w:rsid w:val="009C1A2F"/>
    <w:rsid w:val="009C1AB2"/>
    <w:rsid w:val="009C2E5B"/>
    <w:rsid w:val="009C4A3C"/>
    <w:rsid w:val="009C54F6"/>
    <w:rsid w:val="009C7251"/>
    <w:rsid w:val="009D0AC9"/>
    <w:rsid w:val="009D0C63"/>
    <w:rsid w:val="009D10D8"/>
    <w:rsid w:val="009D207F"/>
    <w:rsid w:val="009D3DE0"/>
    <w:rsid w:val="009D4AEB"/>
    <w:rsid w:val="009E07B8"/>
    <w:rsid w:val="009E0E16"/>
    <w:rsid w:val="009E2265"/>
    <w:rsid w:val="009E2D0F"/>
    <w:rsid w:val="009E2E91"/>
    <w:rsid w:val="009E40C6"/>
    <w:rsid w:val="009E4701"/>
    <w:rsid w:val="009E50FA"/>
    <w:rsid w:val="009E5818"/>
    <w:rsid w:val="009F096D"/>
    <w:rsid w:val="009F0EBF"/>
    <w:rsid w:val="009F1339"/>
    <w:rsid w:val="009F1EF8"/>
    <w:rsid w:val="009F234F"/>
    <w:rsid w:val="009F52BE"/>
    <w:rsid w:val="009F5774"/>
    <w:rsid w:val="009F5AAF"/>
    <w:rsid w:val="009F689D"/>
    <w:rsid w:val="009F7114"/>
    <w:rsid w:val="009F71F6"/>
    <w:rsid w:val="009F7696"/>
    <w:rsid w:val="00A01C97"/>
    <w:rsid w:val="00A032F2"/>
    <w:rsid w:val="00A03BDD"/>
    <w:rsid w:val="00A051B0"/>
    <w:rsid w:val="00A0582E"/>
    <w:rsid w:val="00A06A63"/>
    <w:rsid w:val="00A10177"/>
    <w:rsid w:val="00A11F27"/>
    <w:rsid w:val="00A139F5"/>
    <w:rsid w:val="00A15CC6"/>
    <w:rsid w:val="00A16CF0"/>
    <w:rsid w:val="00A201E6"/>
    <w:rsid w:val="00A217E6"/>
    <w:rsid w:val="00A21E81"/>
    <w:rsid w:val="00A2214D"/>
    <w:rsid w:val="00A22E0B"/>
    <w:rsid w:val="00A23A0B"/>
    <w:rsid w:val="00A23AB4"/>
    <w:rsid w:val="00A2414C"/>
    <w:rsid w:val="00A303F2"/>
    <w:rsid w:val="00A33D0D"/>
    <w:rsid w:val="00A35C72"/>
    <w:rsid w:val="00A365F4"/>
    <w:rsid w:val="00A371C5"/>
    <w:rsid w:val="00A419DD"/>
    <w:rsid w:val="00A462B0"/>
    <w:rsid w:val="00A46DAE"/>
    <w:rsid w:val="00A46DF7"/>
    <w:rsid w:val="00A470FB"/>
    <w:rsid w:val="00A479C0"/>
    <w:rsid w:val="00A47D09"/>
    <w:rsid w:val="00A47D7C"/>
    <w:rsid w:val="00A47D80"/>
    <w:rsid w:val="00A518FC"/>
    <w:rsid w:val="00A53132"/>
    <w:rsid w:val="00A563F2"/>
    <w:rsid w:val="00A566E8"/>
    <w:rsid w:val="00A607F5"/>
    <w:rsid w:val="00A61D36"/>
    <w:rsid w:val="00A620A9"/>
    <w:rsid w:val="00A62353"/>
    <w:rsid w:val="00A62386"/>
    <w:rsid w:val="00A632FA"/>
    <w:rsid w:val="00A638B0"/>
    <w:rsid w:val="00A63ECE"/>
    <w:rsid w:val="00A64D42"/>
    <w:rsid w:val="00A65F25"/>
    <w:rsid w:val="00A668EE"/>
    <w:rsid w:val="00A6713B"/>
    <w:rsid w:val="00A67DCB"/>
    <w:rsid w:val="00A70B62"/>
    <w:rsid w:val="00A72AED"/>
    <w:rsid w:val="00A77879"/>
    <w:rsid w:val="00A810F9"/>
    <w:rsid w:val="00A81127"/>
    <w:rsid w:val="00A81D14"/>
    <w:rsid w:val="00A821F3"/>
    <w:rsid w:val="00A8354F"/>
    <w:rsid w:val="00A83560"/>
    <w:rsid w:val="00A84C04"/>
    <w:rsid w:val="00A85903"/>
    <w:rsid w:val="00A85B3E"/>
    <w:rsid w:val="00A85E73"/>
    <w:rsid w:val="00A866F2"/>
    <w:rsid w:val="00A86ECC"/>
    <w:rsid w:val="00A86FCC"/>
    <w:rsid w:val="00A87C05"/>
    <w:rsid w:val="00A904D3"/>
    <w:rsid w:val="00A907FE"/>
    <w:rsid w:val="00A91A2F"/>
    <w:rsid w:val="00A934AA"/>
    <w:rsid w:val="00A953B9"/>
    <w:rsid w:val="00AA013E"/>
    <w:rsid w:val="00AA1CA9"/>
    <w:rsid w:val="00AA207C"/>
    <w:rsid w:val="00AA2E5B"/>
    <w:rsid w:val="00AA3BAC"/>
    <w:rsid w:val="00AA5262"/>
    <w:rsid w:val="00AA57A3"/>
    <w:rsid w:val="00AA630E"/>
    <w:rsid w:val="00AA676A"/>
    <w:rsid w:val="00AA710D"/>
    <w:rsid w:val="00AA724B"/>
    <w:rsid w:val="00AB0725"/>
    <w:rsid w:val="00AB1B71"/>
    <w:rsid w:val="00AB27F0"/>
    <w:rsid w:val="00AB2C3E"/>
    <w:rsid w:val="00AB3236"/>
    <w:rsid w:val="00AB3CBC"/>
    <w:rsid w:val="00AB458F"/>
    <w:rsid w:val="00AB58D5"/>
    <w:rsid w:val="00AB6B5C"/>
    <w:rsid w:val="00AB6D25"/>
    <w:rsid w:val="00AB79C8"/>
    <w:rsid w:val="00AC0F17"/>
    <w:rsid w:val="00AC1A44"/>
    <w:rsid w:val="00AC2AC4"/>
    <w:rsid w:val="00AC3B8D"/>
    <w:rsid w:val="00AC5371"/>
    <w:rsid w:val="00AC5DCF"/>
    <w:rsid w:val="00AC6F33"/>
    <w:rsid w:val="00AC77DC"/>
    <w:rsid w:val="00AC7DD4"/>
    <w:rsid w:val="00AD0C67"/>
    <w:rsid w:val="00AD2D60"/>
    <w:rsid w:val="00AD4399"/>
    <w:rsid w:val="00AD5152"/>
    <w:rsid w:val="00AD58FC"/>
    <w:rsid w:val="00AD7676"/>
    <w:rsid w:val="00AE06C8"/>
    <w:rsid w:val="00AE1DE1"/>
    <w:rsid w:val="00AE2D4B"/>
    <w:rsid w:val="00AE2E36"/>
    <w:rsid w:val="00AE40F9"/>
    <w:rsid w:val="00AE4F99"/>
    <w:rsid w:val="00AE66BC"/>
    <w:rsid w:val="00AE6789"/>
    <w:rsid w:val="00AE6EF2"/>
    <w:rsid w:val="00AE7653"/>
    <w:rsid w:val="00AF0C4B"/>
    <w:rsid w:val="00AF1B43"/>
    <w:rsid w:val="00AF2F1E"/>
    <w:rsid w:val="00AF3780"/>
    <w:rsid w:val="00AF4C9F"/>
    <w:rsid w:val="00AF52BC"/>
    <w:rsid w:val="00AF70BF"/>
    <w:rsid w:val="00AF77FE"/>
    <w:rsid w:val="00B00C09"/>
    <w:rsid w:val="00B01A4F"/>
    <w:rsid w:val="00B02851"/>
    <w:rsid w:val="00B04C52"/>
    <w:rsid w:val="00B05C6D"/>
    <w:rsid w:val="00B05CC5"/>
    <w:rsid w:val="00B06AF2"/>
    <w:rsid w:val="00B1006C"/>
    <w:rsid w:val="00B11B69"/>
    <w:rsid w:val="00B12D33"/>
    <w:rsid w:val="00B12FBA"/>
    <w:rsid w:val="00B144C4"/>
    <w:rsid w:val="00B14952"/>
    <w:rsid w:val="00B15CA4"/>
    <w:rsid w:val="00B17240"/>
    <w:rsid w:val="00B1737B"/>
    <w:rsid w:val="00B20B45"/>
    <w:rsid w:val="00B20DD4"/>
    <w:rsid w:val="00B217DB"/>
    <w:rsid w:val="00B23382"/>
    <w:rsid w:val="00B2477D"/>
    <w:rsid w:val="00B248ED"/>
    <w:rsid w:val="00B24F4F"/>
    <w:rsid w:val="00B25311"/>
    <w:rsid w:val="00B25546"/>
    <w:rsid w:val="00B25D29"/>
    <w:rsid w:val="00B27791"/>
    <w:rsid w:val="00B27B18"/>
    <w:rsid w:val="00B27B58"/>
    <w:rsid w:val="00B27D3E"/>
    <w:rsid w:val="00B3022C"/>
    <w:rsid w:val="00B31E5A"/>
    <w:rsid w:val="00B330DE"/>
    <w:rsid w:val="00B333D2"/>
    <w:rsid w:val="00B34430"/>
    <w:rsid w:val="00B34B75"/>
    <w:rsid w:val="00B34DB1"/>
    <w:rsid w:val="00B3501C"/>
    <w:rsid w:val="00B35A63"/>
    <w:rsid w:val="00B36123"/>
    <w:rsid w:val="00B403A1"/>
    <w:rsid w:val="00B412A3"/>
    <w:rsid w:val="00B413B9"/>
    <w:rsid w:val="00B4146F"/>
    <w:rsid w:val="00B4483E"/>
    <w:rsid w:val="00B44C40"/>
    <w:rsid w:val="00B44CAE"/>
    <w:rsid w:val="00B469DC"/>
    <w:rsid w:val="00B46A9F"/>
    <w:rsid w:val="00B50537"/>
    <w:rsid w:val="00B51B63"/>
    <w:rsid w:val="00B51C7D"/>
    <w:rsid w:val="00B520CF"/>
    <w:rsid w:val="00B521B0"/>
    <w:rsid w:val="00B57890"/>
    <w:rsid w:val="00B601FA"/>
    <w:rsid w:val="00B6033B"/>
    <w:rsid w:val="00B61820"/>
    <w:rsid w:val="00B61924"/>
    <w:rsid w:val="00B629EC"/>
    <w:rsid w:val="00B63591"/>
    <w:rsid w:val="00B64125"/>
    <w:rsid w:val="00B65031"/>
    <w:rsid w:val="00B6506A"/>
    <w:rsid w:val="00B653AB"/>
    <w:rsid w:val="00B65F9E"/>
    <w:rsid w:val="00B666BF"/>
    <w:rsid w:val="00B66B19"/>
    <w:rsid w:val="00B7052B"/>
    <w:rsid w:val="00B7120E"/>
    <w:rsid w:val="00B722C7"/>
    <w:rsid w:val="00B72F68"/>
    <w:rsid w:val="00B733EE"/>
    <w:rsid w:val="00B73C56"/>
    <w:rsid w:val="00B73F74"/>
    <w:rsid w:val="00B749B9"/>
    <w:rsid w:val="00B75AD8"/>
    <w:rsid w:val="00B76D1B"/>
    <w:rsid w:val="00B7732E"/>
    <w:rsid w:val="00B77A19"/>
    <w:rsid w:val="00B81262"/>
    <w:rsid w:val="00B81EBE"/>
    <w:rsid w:val="00B82545"/>
    <w:rsid w:val="00B828A8"/>
    <w:rsid w:val="00B847BF"/>
    <w:rsid w:val="00B85DBF"/>
    <w:rsid w:val="00B86BCA"/>
    <w:rsid w:val="00B914E9"/>
    <w:rsid w:val="00B9163F"/>
    <w:rsid w:val="00B91D7C"/>
    <w:rsid w:val="00B91FEC"/>
    <w:rsid w:val="00B92B70"/>
    <w:rsid w:val="00B93207"/>
    <w:rsid w:val="00B93F2B"/>
    <w:rsid w:val="00B941B8"/>
    <w:rsid w:val="00B94945"/>
    <w:rsid w:val="00B9543F"/>
    <w:rsid w:val="00B956EE"/>
    <w:rsid w:val="00B958F1"/>
    <w:rsid w:val="00B95B90"/>
    <w:rsid w:val="00BA0063"/>
    <w:rsid w:val="00BA2BA1"/>
    <w:rsid w:val="00BA3562"/>
    <w:rsid w:val="00BA3C49"/>
    <w:rsid w:val="00BA4A0F"/>
    <w:rsid w:val="00BA4CBE"/>
    <w:rsid w:val="00BA6359"/>
    <w:rsid w:val="00BA6BA1"/>
    <w:rsid w:val="00BA714E"/>
    <w:rsid w:val="00BA716D"/>
    <w:rsid w:val="00BA728E"/>
    <w:rsid w:val="00BA76A2"/>
    <w:rsid w:val="00BB0AFC"/>
    <w:rsid w:val="00BB1D75"/>
    <w:rsid w:val="00BB4DF0"/>
    <w:rsid w:val="00BB4EA0"/>
    <w:rsid w:val="00BB4F09"/>
    <w:rsid w:val="00BB5174"/>
    <w:rsid w:val="00BB5266"/>
    <w:rsid w:val="00BB6A78"/>
    <w:rsid w:val="00BB7D4A"/>
    <w:rsid w:val="00BC0DCF"/>
    <w:rsid w:val="00BC0E2A"/>
    <w:rsid w:val="00BC145E"/>
    <w:rsid w:val="00BC1D2E"/>
    <w:rsid w:val="00BC2DDB"/>
    <w:rsid w:val="00BC310C"/>
    <w:rsid w:val="00BC317C"/>
    <w:rsid w:val="00BC33F1"/>
    <w:rsid w:val="00BC3508"/>
    <w:rsid w:val="00BC3DBB"/>
    <w:rsid w:val="00BC42C0"/>
    <w:rsid w:val="00BC44E4"/>
    <w:rsid w:val="00BC4626"/>
    <w:rsid w:val="00BD0145"/>
    <w:rsid w:val="00BD1E7E"/>
    <w:rsid w:val="00BD2828"/>
    <w:rsid w:val="00BD4346"/>
    <w:rsid w:val="00BD4E33"/>
    <w:rsid w:val="00BD5CAF"/>
    <w:rsid w:val="00BD6D11"/>
    <w:rsid w:val="00BD7140"/>
    <w:rsid w:val="00BE3159"/>
    <w:rsid w:val="00BE382F"/>
    <w:rsid w:val="00BE4746"/>
    <w:rsid w:val="00BE54BD"/>
    <w:rsid w:val="00BE5EC2"/>
    <w:rsid w:val="00BF0508"/>
    <w:rsid w:val="00BF2EE9"/>
    <w:rsid w:val="00BF3311"/>
    <w:rsid w:val="00BF36EE"/>
    <w:rsid w:val="00BF419C"/>
    <w:rsid w:val="00BF54F8"/>
    <w:rsid w:val="00BF5754"/>
    <w:rsid w:val="00BF61D5"/>
    <w:rsid w:val="00BF6646"/>
    <w:rsid w:val="00C01BC2"/>
    <w:rsid w:val="00C028B2"/>
    <w:rsid w:val="00C02E78"/>
    <w:rsid w:val="00C030A5"/>
    <w:rsid w:val="00C030DE"/>
    <w:rsid w:val="00C03E37"/>
    <w:rsid w:val="00C03F01"/>
    <w:rsid w:val="00C042F8"/>
    <w:rsid w:val="00C074FD"/>
    <w:rsid w:val="00C07BD0"/>
    <w:rsid w:val="00C10115"/>
    <w:rsid w:val="00C10E68"/>
    <w:rsid w:val="00C13770"/>
    <w:rsid w:val="00C15772"/>
    <w:rsid w:val="00C16216"/>
    <w:rsid w:val="00C16AEC"/>
    <w:rsid w:val="00C20B22"/>
    <w:rsid w:val="00C20D82"/>
    <w:rsid w:val="00C22105"/>
    <w:rsid w:val="00C22498"/>
    <w:rsid w:val="00C23026"/>
    <w:rsid w:val="00C244B6"/>
    <w:rsid w:val="00C25087"/>
    <w:rsid w:val="00C267CA"/>
    <w:rsid w:val="00C319D1"/>
    <w:rsid w:val="00C31DC8"/>
    <w:rsid w:val="00C3503E"/>
    <w:rsid w:val="00C3702F"/>
    <w:rsid w:val="00C4184B"/>
    <w:rsid w:val="00C42C84"/>
    <w:rsid w:val="00C42F6A"/>
    <w:rsid w:val="00C43B04"/>
    <w:rsid w:val="00C4500A"/>
    <w:rsid w:val="00C45AF5"/>
    <w:rsid w:val="00C45F0D"/>
    <w:rsid w:val="00C517C0"/>
    <w:rsid w:val="00C51D06"/>
    <w:rsid w:val="00C5296B"/>
    <w:rsid w:val="00C555C7"/>
    <w:rsid w:val="00C558C4"/>
    <w:rsid w:val="00C562B2"/>
    <w:rsid w:val="00C563F1"/>
    <w:rsid w:val="00C566A9"/>
    <w:rsid w:val="00C56813"/>
    <w:rsid w:val="00C56984"/>
    <w:rsid w:val="00C569AB"/>
    <w:rsid w:val="00C60AA2"/>
    <w:rsid w:val="00C60D38"/>
    <w:rsid w:val="00C61608"/>
    <w:rsid w:val="00C622E5"/>
    <w:rsid w:val="00C62895"/>
    <w:rsid w:val="00C63004"/>
    <w:rsid w:val="00C63B7B"/>
    <w:rsid w:val="00C64240"/>
    <w:rsid w:val="00C64A37"/>
    <w:rsid w:val="00C67462"/>
    <w:rsid w:val="00C67F58"/>
    <w:rsid w:val="00C70BD0"/>
    <w:rsid w:val="00C7158E"/>
    <w:rsid w:val="00C71608"/>
    <w:rsid w:val="00C717C9"/>
    <w:rsid w:val="00C7250B"/>
    <w:rsid w:val="00C7346B"/>
    <w:rsid w:val="00C735A3"/>
    <w:rsid w:val="00C73879"/>
    <w:rsid w:val="00C73B28"/>
    <w:rsid w:val="00C7420D"/>
    <w:rsid w:val="00C77050"/>
    <w:rsid w:val="00C77C0E"/>
    <w:rsid w:val="00C8063E"/>
    <w:rsid w:val="00C81487"/>
    <w:rsid w:val="00C84C01"/>
    <w:rsid w:val="00C86BEF"/>
    <w:rsid w:val="00C86DE3"/>
    <w:rsid w:val="00C87B4F"/>
    <w:rsid w:val="00C90369"/>
    <w:rsid w:val="00C90A28"/>
    <w:rsid w:val="00C91687"/>
    <w:rsid w:val="00C924A8"/>
    <w:rsid w:val="00C93D5E"/>
    <w:rsid w:val="00C93E68"/>
    <w:rsid w:val="00C940E7"/>
    <w:rsid w:val="00C945FE"/>
    <w:rsid w:val="00C9461E"/>
    <w:rsid w:val="00C94FA1"/>
    <w:rsid w:val="00C96FAA"/>
    <w:rsid w:val="00C97A04"/>
    <w:rsid w:val="00C97EE8"/>
    <w:rsid w:val="00CA0641"/>
    <w:rsid w:val="00CA107B"/>
    <w:rsid w:val="00CA12C5"/>
    <w:rsid w:val="00CA1D8A"/>
    <w:rsid w:val="00CA28E6"/>
    <w:rsid w:val="00CA3BBC"/>
    <w:rsid w:val="00CA40BD"/>
    <w:rsid w:val="00CA484D"/>
    <w:rsid w:val="00CA495C"/>
    <w:rsid w:val="00CA4DFE"/>
    <w:rsid w:val="00CA4FB6"/>
    <w:rsid w:val="00CA5C53"/>
    <w:rsid w:val="00CA6E82"/>
    <w:rsid w:val="00CB1194"/>
    <w:rsid w:val="00CB1737"/>
    <w:rsid w:val="00CB1BA1"/>
    <w:rsid w:val="00CB463C"/>
    <w:rsid w:val="00CB4FC1"/>
    <w:rsid w:val="00CB68E5"/>
    <w:rsid w:val="00CC0AFE"/>
    <w:rsid w:val="00CC28D0"/>
    <w:rsid w:val="00CC2D0D"/>
    <w:rsid w:val="00CC3147"/>
    <w:rsid w:val="00CC5415"/>
    <w:rsid w:val="00CC5592"/>
    <w:rsid w:val="00CC72A6"/>
    <w:rsid w:val="00CC739E"/>
    <w:rsid w:val="00CD082A"/>
    <w:rsid w:val="00CD1150"/>
    <w:rsid w:val="00CD178A"/>
    <w:rsid w:val="00CD217B"/>
    <w:rsid w:val="00CD2907"/>
    <w:rsid w:val="00CD2F6F"/>
    <w:rsid w:val="00CD387D"/>
    <w:rsid w:val="00CD49BB"/>
    <w:rsid w:val="00CD58B7"/>
    <w:rsid w:val="00CD6FF6"/>
    <w:rsid w:val="00CE1FEB"/>
    <w:rsid w:val="00CE41FA"/>
    <w:rsid w:val="00CE5807"/>
    <w:rsid w:val="00CE5EF2"/>
    <w:rsid w:val="00CE632B"/>
    <w:rsid w:val="00CE6A48"/>
    <w:rsid w:val="00CF00C1"/>
    <w:rsid w:val="00CF2E4C"/>
    <w:rsid w:val="00CF35FF"/>
    <w:rsid w:val="00CF4099"/>
    <w:rsid w:val="00CF50AE"/>
    <w:rsid w:val="00CF538E"/>
    <w:rsid w:val="00CF5F5C"/>
    <w:rsid w:val="00CF6348"/>
    <w:rsid w:val="00CF648E"/>
    <w:rsid w:val="00D00796"/>
    <w:rsid w:val="00D01475"/>
    <w:rsid w:val="00D01B23"/>
    <w:rsid w:val="00D01C12"/>
    <w:rsid w:val="00D029DF"/>
    <w:rsid w:val="00D04EDC"/>
    <w:rsid w:val="00D05126"/>
    <w:rsid w:val="00D06B81"/>
    <w:rsid w:val="00D078D8"/>
    <w:rsid w:val="00D12F08"/>
    <w:rsid w:val="00D134CC"/>
    <w:rsid w:val="00D14A85"/>
    <w:rsid w:val="00D150B0"/>
    <w:rsid w:val="00D160C0"/>
    <w:rsid w:val="00D16D48"/>
    <w:rsid w:val="00D17EAA"/>
    <w:rsid w:val="00D21BB8"/>
    <w:rsid w:val="00D23581"/>
    <w:rsid w:val="00D2370B"/>
    <w:rsid w:val="00D24390"/>
    <w:rsid w:val="00D24525"/>
    <w:rsid w:val="00D24AD1"/>
    <w:rsid w:val="00D24C05"/>
    <w:rsid w:val="00D25B29"/>
    <w:rsid w:val="00D26089"/>
    <w:rsid w:val="00D2609E"/>
    <w:rsid w:val="00D261A2"/>
    <w:rsid w:val="00D26B0E"/>
    <w:rsid w:val="00D27658"/>
    <w:rsid w:val="00D30454"/>
    <w:rsid w:val="00D36450"/>
    <w:rsid w:val="00D36D38"/>
    <w:rsid w:val="00D4377C"/>
    <w:rsid w:val="00D44A0E"/>
    <w:rsid w:val="00D47A46"/>
    <w:rsid w:val="00D47E2E"/>
    <w:rsid w:val="00D50055"/>
    <w:rsid w:val="00D510E9"/>
    <w:rsid w:val="00D5248C"/>
    <w:rsid w:val="00D5305B"/>
    <w:rsid w:val="00D531C6"/>
    <w:rsid w:val="00D536DF"/>
    <w:rsid w:val="00D53B77"/>
    <w:rsid w:val="00D54347"/>
    <w:rsid w:val="00D5553A"/>
    <w:rsid w:val="00D60211"/>
    <w:rsid w:val="00D60442"/>
    <w:rsid w:val="00D60A84"/>
    <w:rsid w:val="00D616D2"/>
    <w:rsid w:val="00D62602"/>
    <w:rsid w:val="00D62F34"/>
    <w:rsid w:val="00D62F45"/>
    <w:rsid w:val="00D63B5F"/>
    <w:rsid w:val="00D65E9D"/>
    <w:rsid w:val="00D70EF7"/>
    <w:rsid w:val="00D71E2D"/>
    <w:rsid w:val="00D734C2"/>
    <w:rsid w:val="00D77FEA"/>
    <w:rsid w:val="00D8019B"/>
    <w:rsid w:val="00D80200"/>
    <w:rsid w:val="00D8397C"/>
    <w:rsid w:val="00D83A09"/>
    <w:rsid w:val="00D84AFC"/>
    <w:rsid w:val="00D86250"/>
    <w:rsid w:val="00D872EC"/>
    <w:rsid w:val="00D87AAF"/>
    <w:rsid w:val="00D906D5"/>
    <w:rsid w:val="00D90A74"/>
    <w:rsid w:val="00D90AD8"/>
    <w:rsid w:val="00D90CB4"/>
    <w:rsid w:val="00D9166B"/>
    <w:rsid w:val="00D91E1B"/>
    <w:rsid w:val="00D927B5"/>
    <w:rsid w:val="00D92B9D"/>
    <w:rsid w:val="00D94BC9"/>
    <w:rsid w:val="00D94BFD"/>
    <w:rsid w:val="00D94EED"/>
    <w:rsid w:val="00D95F99"/>
    <w:rsid w:val="00D96026"/>
    <w:rsid w:val="00D965FA"/>
    <w:rsid w:val="00D96A34"/>
    <w:rsid w:val="00D97CB4"/>
    <w:rsid w:val="00DA0438"/>
    <w:rsid w:val="00DA15B6"/>
    <w:rsid w:val="00DA4274"/>
    <w:rsid w:val="00DA6528"/>
    <w:rsid w:val="00DA660E"/>
    <w:rsid w:val="00DA70BC"/>
    <w:rsid w:val="00DA7C1C"/>
    <w:rsid w:val="00DB0D2C"/>
    <w:rsid w:val="00DB147A"/>
    <w:rsid w:val="00DB1B7A"/>
    <w:rsid w:val="00DB299B"/>
    <w:rsid w:val="00DB4EB2"/>
    <w:rsid w:val="00DB67AB"/>
    <w:rsid w:val="00DC0536"/>
    <w:rsid w:val="00DC0BD7"/>
    <w:rsid w:val="00DC22C3"/>
    <w:rsid w:val="00DC5E2F"/>
    <w:rsid w:val="00DC6708"/>
    <w:rsid w:val="00DC70E4"/>
    <w:rsid w:val="00DC7F3C"/>
    <w:rsid w:val="00DD0170"/>
    <w:rsid w:val="00DD01DA"/>
    <w:rsid w:val="00DD08D7"/>
    <w:rsid w:val="00DD098E"/>
    <w:rsid w:val="00DD1705"/>
    <w:rsid w:val="00DD1F1F"/>
    <w:rsid w:val="00DD3036"/>
    <w:rsid w:val="00DD43EA"/>
    <w:rsid w:val="00DD504C"/>
    <w:rsid w:val="00DD7916"/>
    <w:rsid w:val="00DE0DF7"/>
    <w:rsid w:val="00DE1E47"/>
    <w:rsid w:val="00DF0367"/>
    <w:rsid w:val="00DF07F8"/>
    <w:rsid w:val="00DF29DF"/>
    <w:rsid w:val="00DF4CD6"/>
    <w:rsid w:val="00DF5320"/>
    <w:rsid w:val="00DF5B54"/>
    <w:rsid w:val="00DF6A5C"/>
    <w:rsid w:val="00DF7BC7"/>
    <w:rsid w:val="00E01436"/>
    <w:rsid w:val="00E02697"/>
    <w:rsid w:val="00E03709"/>
    <w:rsid w:val="00E03B38"/>
    <w:rsid w:val="00E045BD"/>
    <w:rsid w:val="00E0762C"/>
    <w:rsid w:val="00E07B0E"/>
    <w:rsid w:val="00E1149B"/>
    <w:rsid w:val="00E119EE"/>
    <w:rsid w:val="00E135B1"/>
    <w:rsid w:val="00E138BA"/>
    <w:rsid w:val="00E16122"/>
    <w:rsid w:val="00E16583"/>
    <w:rsid w:val="00E165BE"/>
    <w:rsid w:val="00E1667E"/>
    <w:rsid w:val="00E16E29"/>
    <w:rsid w:val="00E17B77"/>
    <w:rsid w:val="00E17DE6"/>
    <w:rsid w:val="00E20041"/>
    <w:rsid w:val="00E208B0"/>
    <w:rsid w:val="00E20CBE"/>
    <w:rsid w:val="00E212A3"/>
    <w:rsid w:val="00E21D8C"/>
    <w:rsid w:val="00E22430"/>
    <w:rsid w:val="00E23337"/>
    <w:rsid w:val="00E2483C"/>
    <w:rsid w:val="00E259EA"/>
    <w:rsid w:val="00E25F76"/>
    <w:rsid w:val="00E32061"/>
    <w:rsid w:val="00E335AB"/>
    <w:rsid w:val="00E35136"/>
    <w:rsid w:val="00E37334"/>
    <w:rsid w:val="00E40FE2"/>
    <w:rsid w:val="00E41497"/>
    <w:rsid w:val="00E42FF9"/>
    <w:rsid w:val="00E463AD"/>
    <w:rsid w:val="00E46FFF"/>
    <w:rsid w:val="00E4714C"/>
    <w:rsid w:val="00E47168"/>
    <w:rsid w:val="00E478C8"/>
    <w:rsid w:val="00E50EC8"/>
    <w:rsid w:val="00E5101C"/>
    <w:rsid w:val="00E51AEB"/>
    <w:rsid w:val="00E522A7"/>
    <w:rsid w:val="00E53466"/>
    <w:rsid w:val="00E53494"/>
    <w:rsid w:val="00E53693"/>
    <w:rsid w:val="00E53C71"/>
    <w:rsid w:val="00E54452"/>
    <w:rsid w:val="00E55777"/>
    <w:rsid w:val="00E57ABD"/>
    <w:rsid w:val="00E6001A"/>
    <w:rsid w:val="00E61613"/>
    <w:rsid w:val="00E62C0F"/>
    <w:rsid w:val="00E64BE7"/>
    <w:rsid w:val="00E65277"/>
    <w:rsid w:val="00E664C5"/>
    <w:rsid w:val="00E66983"/>
    <w:rsid w:val="00E671A2"/>
    <w:rsid w:val="00E67AEE"/>
    <w:rsid w:val="00E75165"/>
    <w:rsid w:val="00E76061"/>
    <w:rsid w:val="00E76D26"/>
    <w:rsid w:val="00E77169"/>
    <w:rsid w:val="00E77E1D"/>
    <w:rsid w:val="00E806E2"/>
    <w:rsid w:val="00E813F3"/>
    <w:rsid w:val="00E81412"/>
    <w:rsid w:val="00E8252E"/>
    <w:rsid w:val="00E827EF"/>
    <w:rsid w:val="00E832ED"/>
    <w:rsid w:val="00E8392C"/>
    <w:rsid w:val="00E87266"/>
    <w:rsid w:val="00E93331"/>
    <w:rsid w:val="00E9568F"/>
    <w:rsid w:val="00E95D33"/>
    <w:rsid w:val="00E96A7E"/>
    <w:rsid w:val="00EA09A6"/>
    <w:rsid w:val="00EA0F57"/>
    <w:rsid w:val="00EA148C"/>
    <w:rsid w:val="00EA3120"/>
    <w:rsid w:val="00EA46EA"/>
    <w:rsid w:val="00EA57A4"/>
    <w:rsid w:val="00EA5E22"/>
    <w:rsid w:val="00EA69E1"/>
    <w:rsid w:val="00EA74BD"/>
    <w:rsid w:val="00EB1390"/>
    <w:rsid w:val="00EB1A93"/>
    <w:rsid w:val="00EB2C71"/>
    <w:rsid w:val="00EB4340"/>
    <w:rsid w:val="00EB556D"/>
    <w:rsid w:val="00EB5A7D"/>
    <w:rsid w:val="00EB6548"/>
    <w:rsid w:val="00EB746E"/>
    <w:rsid w:val="00EC1105"/>
    <w:rsid w:val="00EC24E5"/>
    <w:rsid w:val="00EC4537"/>
    <w:rsid w:val="00EC4894"/>
    <w:rsid w:val="00EC4951"/>
    <w:rsid w:val="00EC5DD8"/>
    <w:rsid w:val="00EC6435"/>
    <w:rsid w:val="00EC7276"/>
    <w:rsid w:val="00EC73CA"/>
    <w:rsid w:val="00EC76B9"/>
    <w:rsid w:val="00ED1949"/>
    <w:rsid w:val="00ED1C8A"/>
    <w:rsid w:val="00ED297A"/>
    <w:rsid w:val="00ED2B68"/>
    <w:rsid w:val="00ED55C0"/>
    <w:rsid w:val="00ED682B"/>
    <w:rsid w:val="00EE2896"/>
    <w:rsid w:val="00EE36CB"/>
    <w:rsid w:val="00EE41D5"/>
    <w:rsid w:val="00EE4780"/>
    <w:rsid w:val="00EE4970"/>
    <w:rsid w:val="00EE5223"/>
    <w:rsid w:val="00EE5EC4"/>
    <w:rsid w:val="00EE6729"/>
    <w:rsid w:val="00EE746E"/>
    <w:rsid w:val="00EF102F"/>
    <w:rsid w:val="00EF2C29"/>
    <w:rsid w:val="00EF5566"/>
    <w:rsid w:val="00EF6C6B"/>
    <w:rsid w:val="00F00161"/>
    <w:rsid w:val="00F001EA"/>
    <w:rsid w:val="00F0121F"/>
    <w:rsid w:val="00F01669"/>
    <w:rsid w:val="00F0170D"/>
    <w:rsid w:val="00F01C7D"/>
    <w:rsid w:val="00F02254"/>
    <w:rsid w:val="00F03600"/>
    <w:rsid w:val="00F037A4"/>
    <w:rsid w:val="00F04122"/>
    <w:rsid w:val="00F04CF9"/>
    <w:rsid w:val="00F04E69"/>
    <w:rsid w:val="00F062FA"/>
    <w:rsid w:val="00F06326"/>
    <w:rsid w:val="00F06929"/>
    <w:rsid w:val="00F071AC"/>
    <w:rsid w:val="00F108B4"/>
    <w:rsid w:val="00F109F4"/>
    <w:rsid w:val="00F12E6F"/>
    <w:rsid w:val="00F132FD"/>
    <w:rsid w:val="00F13C31"/>
    <w:rsid w:val="00F154DB"/>
    <w:rsid w:val="00F15F6E"/>
    <w:rsid w:val="00F21D43"/>
    <w:rsid w:val="00F23AF6"/>
    <w:rsid w:val="00F242CE"/>
    <w:rsid w:val="00F26C90"/>
    <w:rsid w:val="00F27C8F"/>
    <w:rsid w:val="00F3194E"/>
    <w:rsid w:val="00F31D9C"/>
    <w:rsid w:val="00F32323"/>
    <w:rsid w:val="00F32749"/>
    <w:rsid w:val="00F327B3"/>
    <w:rsid w:val="00F33601"/>
    <w:rsid w:val="00F344CD"/>
    <w:rsid w:val="00F3589E"/>
    <w:rsid w:val="00F359FA"/>
    <w:rsid w:val="00F35F57"/>
    <w:rsid w:val="00F36C20"/>
    <w:rsid w:val="00F370FD"/>
    <w:rsid w:val="00F37156"/>
    <w:rsid w:val="00F37172"/>
    <w:rsid w:val="00F40194"/>
    <w:rsid w:val="00F4096A"/>
    <w:rsid w:val="00F4312C"/>
    <w:rsid w:val="00F438FA"/>
    <w:rsid w:val="00F43964"/>
    <w:rsid w:val="00F44379"/>
    <w:rsid w:val="00F4477E"/>
    <w:rsid w:val="00F45AD8"/>
    <w:rsid w:val="00F46013"/>
    <w:rsid w:val="00F47274"/>
    <w:rsid w:val="00F478EF"/>
    <w:rsid w:val="00F47E33"/>
    <w:rsid w:val="00F51B8D"/>
    <w:rsid w:val="00F53682"/>
    <w:rsid w:val="00F54466"/>
    <w:rsid w:val="00F54C16"/>
    <w:rsid w:val="00F57DD4"/>
    <w:rsid w:val="00F6030E"/>
    <w:rsid w:val="00F63DF7"/>
    <w:rsid w:val="00F63EDE"/>
    <w:rsid w:val="00F65B91"/>
    <w:rsid w:val="00F6684A"/>
    <w:rsid w:val="00F6773E"/>
    <w:rsid w:val="00F67D8F"/>
    <w:rsid w:val="00F67F37"/>
    <w:rsid w:val="00F70167"/>
    <w:rsid w:val="00F70A67"/>
    <w:rsid w:val="00F72055"/>
    <w:rsid w:val="00F726A7"/>
    <w:rsid w:val="00F72715"/>
    <w:rsid w:val="00F729F3"/>
    <w:rsid w:val="00F72D92"/>
    <w:rsid w:val="00F73110"/>
    <w:rsid w:val="00F741B3"/>
    <w:rsid w:val="00F75407"/>
    <w:rsid w:val="00F76B91"/>
    <w:rsid w:val="00F76D4D"/>
    <w:rsid w:val="00F76E10"/>
    <w:rsid w:val="00F77B66"/>
    <w:rsid w:val="00F77DCD"/>
    <w:rsid w:val="00F77E64"/>
    <w:rsid w:val="00F802BE"/>
    <w:rsid w:val="00F80E93"/>
    <w:rsid w:val="00F827A4"/>
    <w:rsid w:val="00F82CF5"/>
    <w:rsid w:val="00F83405"/>
    <w:rsid w:val="00F83720"/>
    <w:rsid w:val="00F84643"/>
    <w:rsid w:val="00F85252"/>
    <w:rsid w:val="00F86024"/>
    <w:rsid w:val="00F8611A"/>
    <w:rsid w:val="00F86690"/>
    <w:rsid w:val="00F86BD9"/>
    <w:rsid w:val="00F86CD4"/>
    <w:rsid w:val="00F87011"/>
    <w:rsid w:val="00F87A89"/>
    <w:rsid w:val="00F9280C"/>
    <w:rsid w:val="00F94CA8"/>
    <w:rsid w:val="00F9541C"/>
    <w:rsid w:val="00F96354"/>
    <w:rsid w:val="00F970F7"/>
    <w:rsid w:val="00FA0634"/>
    <w:rsid w:val="00FA1F77"/>
    <w:rsid w:val="00FA20AE"/>
    <w:rsid w:val="00FA4875"/>
    <w:rsid w:val="00FA5128"/>
    <w:rsid w:val="00FA5F55"/>
    <w:rsid w:val="00FA5F62"/>
    <w:rsid w:val="00FA60BC"/>
    <w:rsid w:val="00FA6157"/>
    <w:rsid w:val="00FA623A"/>
    <w:rsid w:val="00FA7698"/>
    <w:rsid w:val="00FB013D"/>
    <w:rsid w:val="00FB1838"/>
    <w:rsid w:val="00FB21F6"/>
    <w:rsid w:val="00FB2E14"/>
    <w:rsid w:val="00FB3898"/>
    <w:rsid w:val="00FB3BEC"/>
    <w:rsid w:val="00FB42D4"/>
    <w:rsid w:val="00FB43C6"/>
    <w:rsid w:val="00FB451B"/>
    <w:rsid w:val="00FB4659"/>
    <w:rsid w:val="00FB5906"/>
    <w:rsid w:val="00FB5C58"/>
    <w:rsid w:val="00FB6D2E"/>
    <w:rsid w:val="00FB762F"/>
    <w:rsid w:val="00FB7715"/>
    <w:rsid w:val="00FC00D7"/>
    <w:rsid w:val="00FC0725"/>
    <w:rsid w:val="00FC0B14"/>
    <w:rsid w:val="00FC0EC4"/>
    <w:rsid w:val="00FC2AED"/>
    <w:rsid w:val="00FC3D87"/>
    <w:rsid w:val="00FC4332"/>
    <w:rsid w:val="00FC5E3A"/>
    <w:rsid w:val="00FC64E0"/>
    <w:rsid w:val="00FC711D"/>
    <w:rsid w:val="00FC7197"/>
    <w:rsid w:val="00FC7947"/>
    <w:rsid w:val="00FD0641"/>
    <w:rsid w:val="00FD0B01"/>
    <w:rsid w:val="00FD30CF"/>
    <w:rsid w:val="00FD4353"/>
    <w:rsid w:val="00FD4F5A"/>
    <w:rsid w:val="00FD5EA7"/>
    <w:rsid w:val="00FD69E9"/>
    <w:rsid w:val="00FD758D"/>
    <w:rsid w:val="00FD7BD2"/>
    <w:rsid w:val="00FE08F1"/>
    <w:rsid w:val="00FE4DFA"/>
    <w:rsid w:val="00FE5525"/>
    <w:rsid w:val="00FE5C2F"/>
    <w:rsid w:val="00FE6DF6"/>
    <w:rsid w:val="00FE769D"/>
    <w:rsid w:val="00FE7C26"/>
    <w:rsid w:val="00FF0DDF"/>
    <w:rsid w:val="00FF1913"/>
    <w:rsid w:val="00FF198D"/>
    <w:rsid w:val="00FF1B51"/>
    <w:rsid w:val="00FF28AA"/>
    <w:rsid w:val="00FF2BEF"/>
    <w:rsid w:val="00FF3513"/>
    <w:rsid w:val="00FF48BB"/>
    <w:rsid w:val="00FF4C65"/>
    <w:rsid w:val="00FF59DA"/>
    <w:rsid w:val="00FF736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B17AF7B"/>
  <w15:chartTrackingRefBased/>
  <w15:docId w15:val="{363C9AAA-BD9E-4889-8D2C-517DF6FAAC9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pl-P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9" w:unhideWhenUsed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Balloon Text" w:semiHidden="1" w:unhideWhenUsed="1"/>
    <w:lsdException w:name="Table Grid" w:uiPriority="39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aliases w:val="Tekst informacji"/>
    <w:qFormat/>
    <w:rsid w:val="00074DD8"/>
    <w:pPr>
      <w:spacing w:before="120" w:after="120" w:line="240" w:lineRule="exact"/>
    </w:pPr>
    <w:rPr>
      <w:rFonts w:ascii="Fira Sans" w:hAnsi="Fira Sans"/>
      <w:sz w:val="19"/>
    </w:rPr>
  </w:style>
  <w:style w:type="paragraph" w:styleId="Nagwek1">
    <w:name w:val="heading 1"/>
    <w:aliases w:val="tytuł podrozdziału"/>
    <w:basedOn w:val="Normalny"/>
    <w:next w:val="Normalny"/>
    <w:link w:val="Nagwek1Znak"/>
    <w:qFormat/>
    <w:rsid w:val="00633014"/>
    <w:pPr>
      <w:keepNext/>
      <w:spacing w:before="240" w:line="240" w:lineRule="auto"/>
      <w:outlineLvl w:val="0"/>
    </w:pPr>
    <w:rPr>
      <w:rFonts w:ascii="Fira Sans SemiBold" w:eastAsia="Times New Roman" w:hAnsi="Fira Sans SemiBold" w:cs="Times New Roman"/>
      <w:bCs/>
      <w:color w:val="001D77"/>
      <w:szCs w:val="24"/>
      <w:lang w:eastAsia="pl-PL"/>
    </w:rPr>
  </w:style>
  <w:style w:type="paragraph" w:styleId="Nagwek2">
    <w:name w:val="heading 2"/>
    <w:basedOn w:val="Normalny"/>
    <w:next w:val="Normalny"/>
    <w:link w:val="Nagwek2Znak"/>
    <w:uiPriority w:val="9"/>
    <w:unhideWhenUsed/>
    <w:rsid w:val="007A2DC1"/>
    <w:pPr>
      <w:keepNext/>
      <w:keepLines/>
      <w:spacing w:before="40" w:after="0"/>
      <w:outlineLvl w:val="1"/>
    </w:pPr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paragraph" w:styleId="Nagwek3">
    <w:name w:val="heading 3"/>
    <w:basedOn w:val="Normalny"/>
    <w:next w:val="Normalny"/>
    <w:link w:val="Nagwek3Znak"/>
    <w:uiPriority w:val="9"/>
    <w:unhideWhenUsed/>
    <w:rsid w:val="007A2DC1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paragraph" w:styleId="Nagwek4">
    <w:name w:val="heading 4"/>
    <w:basedOn w:val="Normalny"/>
    <w:next w:val="Normalny"/>
    <w:link w:val="Nagwek4Znak"/>
    <w:uiPriority w:val="9"/>
    <w:semiHidden/>
    <w:unhideWhenUsed/>
    <w:rsid w:val="00437395"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paragraph" w:styleId="Nagwek5">
    <w:name w:val="heading 5"/>
    <w:basedOn w:val="Normalny"/>
    <w:next w:val="Normalny"/>
    <w:link w:val="Nagwek5Znak"/>
    <w:uiPriority w:val="9"/>
    <w:semiHidden/>
    <w:unhideWhenUsed/>
    <w:qFormat/>
    <w:rsid w:val="007A2DC1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2E74B5" w:themeColor="accent1" w:themeShade="BF"/>
    </w:rPr>
  </w:style>
  <w:style w:type="paragraph" w:styleId="Nagwek8">
    <w:name w:val="heading 8"/>
    <w:basedOn w:val="Normalny"/>
    <w:next w:val="Normalny"/>
    <w:link w:val="Nagwek8Znak"/>
    <w:uiPriority w:val="9"/>
    <w:unhideWhenUsed/>
    <w:qFormat/>
    <w:rsid w:val="007A2DC1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Nagwek9">
    <w:name w:val="heading 9"/>
    <w:basedOn w:val="Normalny"/>
    <w:next w:val="Normalny"/>
    <w:link w:val="Nagwek9Znak"/>
    <w:uiPriority w:val="9"/>
    <w:semiHidden/>
    <w:unhideWhenUsed/>
    <w:qFormat/>
    <w:rsid w:val="007A2DC1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customStyle="1" w:styleId="Nagwek1Znak">
    <w:name w:val="Nagłówek 1 Znak"/>
    <w:aliases w:val="tytuł podrozdziału Znak"/>
    <w:basedOn w:val="Domylnaczcionkaakapitu"/>
    <w:link w:val="Nagwek1"/>
    <w:rsid w:val="00633014"/>
    <w:rPr>
      <w:rFonts w:ascii="Fira Sans SemiBold" w:eastAsia="Times New Roman" w:hAnsi="Fira Sans SemiBold" w:cs="Times New Roman"/>
      <w:bCs/>
      <w:color w:val="001D77"/>
      <w:sz w:val="19"/>
      <w:szCs w:val="24"/>
      <w:lang w:eastAsia="pl-PL"/>
    </w:rPr>
  </w:style>
  <w:style w:type="paragraph" w:customStyle="1" w:styleId="LID">
    <w:name w:val="LID"/>
    <w:basedOn w:val="Normalny"/>
    <w:qFormat/>
    <w:rsid w:val="00633014"/>
    <w:rPr>
      <w:b/>
      <w:noProof/>
      <w:szCs w:val="19"/>
      <w:lang w:eastAsia="pl-PL"/>
    </w:rPr>
  </w:style>
  <w:style w:type="character" w:customStyle="1" w:styleId="Nagwek2Znak">
    <w:name w:val="Nagłówek 2 Znak"/>
    <w:basedOn w:val="Domylnaczcionkaakapitu"/>
    <w:link w:val="Nagwek2"/>
    <w:uiPriority w:val="9"/>
    <w:rsid w:val="007A2DC1"/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character" w:customStyle="1" w:styleId="Nagwek3Znak">
    <w:name w:val="Nagłówek 3 Znak"/>
    <w:basedOn w:val="Domylnaczcionkaakapitu"/>
    <w:link w:val="Nagwek3"/>
    <w:uiPriority w:val="9"/>
    <w:rsid w:val="007A2DC1"/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character" w:customStyle="1" w:styleId="Nagwek5Znak">
    <w:name w:val="Nagłówek 5 Znak"/>
    <w:basedOn w:val="Domylnaczcionkaakapitu"/>
    <w:link w:val="Nagwek5"/>
    <w:uiPriority w:val="9"/>
    <w:semiHidden/>
    <w:rsid w:val="007A2DC1"/>
    <w:rPr>
      <w:rFonts w:asciiTheme="majorHAnsi" w:eastAsiaTheme="majorEastAsia" w:hAnsiTheme="majorHAnsi" w:cstheme="majorBidi"/>
      <w:color w:val="2E74B5" w:themeColor="accent1" w:themeShade="BF"/>
    </w:rPr>
  </w:style>
  <w:style w:type="character" w:customStyle="1" w:styleId="Nagwek8Znak">
    <w:name w:val="Nagłówek 8 Znak"/>
    <w:basedOn w:val="Domylnaczcionkaakapitu"/>
    <w:link w:val="Nagwek8"/>
    <w:uiPriority w:val="9"/>
    <w:rsid w:val="007A2DC1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Nagwek9Znak">
    <w:name w:val="Nagłówek 9 Znak"/>
    <w:basedOn w:val="Domylnaczcionkaakapitu"/>
    <w:link w:val="Nagwek9"/>
    <w:uiPriority w:val="9"/>
    <w:semiHidden/>
    <w:rsid w:val="007A2DC1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Tabelasiatki1jasnaakcent1">
    <w:name w:val="Grid Table 1 Light Accent 1"/>
    <w:basedOn w:val="Standardowy"/>
    <w:uiPriority w:val="46"/>
    <w:rsid w:val="007A2DC1"/>
    <w:pPr>
      <w:spacing w:after="0" w:line="240" w:lineRule="auto"/>
    </w:pPr>
    <w:tblPr>
      <w:tblStyleRowBandSize w:val="1"/>
      <w:tblStyleColBandSize w:val="1"/>
      <w:tblBorders>
        <w:top w:val="single" w:sz="4" w:space="0" w:color="BDD6EE" w:themeColor="accent1" w:themeTint="66"/>
        <w:left w:val="single" w:sz="4" w:space="0" w:color="BDD6EE" w:themeColor="accent1" w:themeTint="66"/>
        <w:bottom w:val="single" w:sz="4" w:space="0" w:color="BDD6EE" w:themeColor="accent1" w:themeTint="66"/>
        <w:right w:val="single" w:sz="4" w:space="0" w:color="BDD6EE" w:themeColor="accent1" w:themeTint="66"/>
        <w:insideH w:val="single" w:sz="4" w:space="0" w:color="BDD6EE" w:themeColor="accent1" w:themeTint="66"/>
        <w:insideV w:val="single" w:sz="4" w:space="0" w:color="BDD6EE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CC2E5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CC2E5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Siatkatabelijasna">
    <w:name w:val="Grid Table Light"/>
    <w:basedOn w:val="Standardowy"/>
    <w:uiPriority w:val="40"/>
    <w:rsid w:val="007A2DC1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styleId="Hipercze">
    <w:name w:val="Hyperlink"/>
    <w:semiHidden/>
    <w:rsid w:val="008F3638"/>
    <w:rPr>
      <w:rFonts w:cs="Times New Roman"/>
      <w:color w:val="0000FF"/>
      <w:u w:val="single"/>
    </w:rPr>
  </w:style>
  <w:style w:type="paragraph" w:styleId="Tekstdymka">
    <w:name w:val="Balloon Text"/>
    <w:basedOn w:val="Normalny"/>
    <w:link w:val="TekstdymkaZnak"/>
    <w:uiPriority w:val="99"/>
    <w:semiHidden/>
    <w:unhideWhenUsed/>
    <w:rsid w:val="007F324B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TekstdymkaZnak">
    <w:name w:val="Tekst dymka Znak"/>
    <w:basedOn w:val="Domylnaczcionkaakapitu"/>
    <w:link w:val="Tekstdymka"/>
    <w:uiPriority w:val="99"/>
    <w:semiHidden/>
    <w:rsid w:val="007F324B"/>
    <w:rPr>
      <w:rFonts w:ascii="Segoe UI" w:hAnsi="Segoe UI" w:cs="Segoe UI"/>
      <w:sz w:val="18"/>
      <w:szCs w:val="18"/>
    </w:rPr>
  </w:style>
  <w:style w:type="table" w:styleId="Tabela-Siatka">
    <w:name w:val="Table Grid"/>
    <w:basedOn w:val="Standardowy"/>
    <w:uiPriority w:val="39"/>
    <w:rsid w:val="009C133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Nagwek4Znak">
    <w:name w:val="Nagłówek 4 Znak"/>
    <w:basedOn w:val="Domylnaczcionkaakapitu"/>
    <w:link w:val="Nagwek4"/>
    <w:uiPriority w:val="9"/>
    <w:semiHidden/>
    <w:rsid w:val="00437395"/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character" w:styleId="Pogrubienie">
    <w:name w:val="Strong"/>
    <w:basedOn w:val="Domylnaczcionkaakapitu"/>
    <w:uiPriority w:val="22"/>
    <w:qFormat/>
    <w:rsid w:val="005203F1"/>
    <w:rPr>
      <w:b/>
      <w:bCs/>
    </w:rPr>
  </w:style>
  <w:style w:type="paragraph" w:styleId="Nagwek">
    <w:name w:val="header"/>
    <w:basedOn w:val="Normalny"/>
    <w:link w:val="NagwekZnak"/>
    <w:uiPriority w:val="99"/>
    <w:unhideWhenUsed/>
    <w:rsid w:val="000662E2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NagwekZnak">
    <w:name w:val="Nagłówek Znak"/>
    <w:basedOn w:val="Domylnaczcionkaakapitu"/>
    <w:link w:val="Nagwek"/>
    <w:uiPriority w:val="99"/>
    <w:rsid w:val="000662E2"/>
  </w:style>
  <w:style w:type="paragraph" w:styleId="Stopka">
    <w:name w:val="footer"/>
    <w:basedOn w:val="Normalny"/>
    <w:link w:val="StopkaZnak"/>
    <w:uiPriority w:val="99"/>
    <w:unhideWhenUsed/>
    <w:rsid w:val="000662E2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StopkaZnak">
    <w:name w:val="Stopka Znak"/>
    <w:basedOn w:val="Domylnaczcionkaakapitu"/>
    <w:link w:val="Stopka"/>
    <w:uiPriority w:val="99"/>
    <w:rsid w:val="000662E2"/>
  </w:style>
  <w:style w:type="paragraph" w:styleId="Akapitzlist">
    <w:name w:val="List Paragraph"/>
    <w:basedOn w:val="Normalny"/>
    <w:uiPriority w:val="34"/>
    <w:qFormat/>
    <w:rsid w:val="00933EC1"/>
    <w:pPr>
      <w:ind w:left="720"/>
      <w:contextualSpacing/>
    </w:pPr>
  </w:style>
  <w:style w:type="paragraph" w:styleId="Tekstprzypisudolnego">
    <w:name w:val="footnote text"/>
    <w:basedOn w:val="Normalny"/>
    <w:link w:val="TekstprzypisudolnegoZnak"/>
    <w:unhideWhenUsed/>
    <w:rsid w:val="001448A7"/>
    <w:pPr>
      <w:spacing w:after="0" w:line="240" w:lineRule="auto"/>
    </w:pPr>
    <w:rPr>
      <w:sz w:val="20"/>
      <w:szCs w:val="20"/>
    </w:rPr>
  </w:style>
  <w:style w:type="character" w:customStyle="1" w:styleId="TekstprzypisudolnegoZnak">
    <w:name w:val="Tekst przypisu dolnego Znak"/>
    <w:basedOn w:val="Domylnaczcionkaakapitu"/>
    <w:link w:val="Tekstprzypisudolnego"/>
    <w:rsid w:val="001448A7"/>
    <w:rPr>
      <w:sz w:val="20"/>
      <w:szCs w:val="20"/>
    </w:rPr>
  </w:style>
  <w:style w:type="character" w:styleId="Odwoanieprzypisudolnego">
    <w:name w:val="footnote reference"/>
    <w:basedOn w:val="Domylnaczcionkaakapitu"/>
    <w:semiHidden/>
    <w:unhideWhenUsed/>
    <w:rsid w:val="001448A7"/>
    <w:rPr>
      <w:vertAlign w:val="superscript"/>
    </w:rPr>
  </w:style>
  <w:style w:type="paragraph" w:customStyle="1" w:styleId="tytuinformacji">
    <w:name w:val="tytuł informacji"/>
    <w:basedOn w:val="Normalny"/>
    <w:rsid w:val="00633014"/>
    <w:pPr>
      <w:spacing w:after="0" w:line="240" w:lineRule="auto"/>
    </w:pPr>
    <w:rPr>
      <w:rFonts w:ascii="Fira Sans Extra Condensed SemiB" w:hAnsi="Fira Sans Extra Condensed SemiB"/>
      <w:color w:val="000000" w:themeColor="text1"/>
      <w:sz w:val="40"/>
      <w:szCs w:val="26"/>
    </w:rPr>
  </w:style>
  <w:style w:type="paragraph" w:customStyle="1" w:styleId="tekstzboku">
    <w:name w:val="tekst z boku"/>
    <w:basedOn w:val="Normalny"/>
    <w:qFormat/>
    <w:rsid w:val="008F74DF"/>
    <w:pPr>
      <w:spacing w:after="0"/>
    </w:pPr>
    <w:rPr>
      <w:rFonts w:eastAsia="Times New Roman" w:cs="Times New Roman"/>
      <w:bCs/>
      <w:color w:val="001D77"/>
      <w:sz w:val="18"/>
      <w:szCs w:val="18"/>
      <w:lang w:eastAsia="pl-PL"/>
    </w:rPr>
  </w:style>
  <w:style w:type="paragraph" w:customStyle="1" w:styleId="tytuwykresu">
    <w:name w:val="tytuł wykresu"/>
    <w:basedOn w:val="Normalny"/>
    <w:qFormat/>
    <w:rsid w:val="00E664C5"/>
    <w:rPr>
      <w:b/>
      <w:spacing w:val="-2"/>
      <w:sz w:val="18"/>
    </w:rPr>
  </w:style>
  <w:style w:type="paragraph" w:customStyle="1" w:styleId="tekstnaniebieskimtle">
    <w:name w:val="tekst na niebieskim tle"/>
    <w:basedOn w:val="Normalny"/>
    <w:qFormat/>
    <w:rsid w:val="00074DD8"/>
    <w:pPr>
      <w:spacing w:before="0" w:after="0" w:line="240" w:lineRule="auto"/>
    </w:pPr>
    <w:rPr>
      <w:sz w:val="20"/>
    </w:rPr>
  </w:style>
  <w:style w:type="paragraph" w:customStyle="1" w:styleId="Default">
    <w:name w:val="Default"/>
    <w:rsid w:val="003A3169"/>
    <w:pPr>
      <w:autoSpaceDE w:val="0"/>
      <w:autoSpaceDN w:val="0"/>
      <w:adjustRightInd w:val="0"/>
      <w:spacing w:after="0" w:line="240" w:lineRule="auto"/>
    </w:pPr>
    <w:rPr>
      <w:rFonts w:ascii="Arial" w:hAnsi="Arial" w:cs="Arial"/>
      <w:color w:val="000000"/>
      <w:sz w:val="24"/>
      <w:szCs w:val="24"/>
    </w:rPr>
  </w:style>
  <w:style w:type="character" w:styleId="UyteHipercze">
    <w:name w:val="FollowedHyperlink"/>
    <w:basedOn w:val="Domylnaczcionkaakapitu"/>
    <w:uiPriority w:val="99"/>
    <w:semiHidden/>
    <w:unhideWhenUsed/>
    <w:rsid w:val="00E827EF"/>
    <w:rPr>
      <w:color w:val="954F72" w:themeColor="followedHyperlink"/>
      <w:u w:val="single"/>
    </w:rPr>
  </w:style>
  <w:style w:type="paragraph" w:styleId="NormalnyWeb">
    <w:name w:val="Normal (Web)"/>
    <w:basedOn w:val="Normalny"/>
    <w:uiPriority w:val="99"/>
    <w:semiHidden/>
    <w:unhideWhenUsed/>
    <w:rsid w:val="00F15F6E"/>
    <w:pPr>
      <w:spacing w:before="100" w:beforeAutospacing="1" w:after="100" w:afterAutospacing="1" w:line="240" w:lineRule="auto"/>
    </w:pPr>
    <w:rPr>
      <w:rFonts w:ascii="Times New Roman" w:eastAsiaTheme="minorEastAsia" w:hAnsi="Times New Roman" w:cs="Times New Roman"/>
      <w:sz w:val="24"/>
      <w:szCs w:val="24"/>
      <w:lang w:eastAsia="pl-PL"/>
    </w:rPr>
  </w:style>
  <w:style w:type="paragraph" w:customStyle="1" w:styleId="Ikonawskanika">
    <w:name w:val="Ikona wskaźnika"/>
    <w:basedOn w:val="Normalny"/>
    <w:link w:val="IkonawskanikaZnak"/>
    <w:qFormat/>
    <w:rsid w:val="0080399E"/>
    <w:pPr>
      <w:autoSpaceDE w:val="0"/>
      <w:autoSpaceDN w:val="0"/>
      <w:adjustRightInd w:val="0"/>
      <w:spacing w:before="0" w:after="0" w:line="240" w:lineRule="auto"/>
    </w:pPr>
    <w:rPr>
      <w:rFonts w:ascii="Fira Sans SemiBold" w:hAnsi="Fira Sans SemiBold"/>
      <w:color w:val="66AFDE"/>
      <w:sz w:val="60"/>
      <w:szCs w:val="60"/>
    </w:rPr>
  </w:style>
  <w:style w:type="character" w:customStyle="1" w:styleId="IkonawskanikaZnak">
    <w:name w:val="Ikona wskaźnika Znak"/>
    <w:basedOn w:val="Domylnaczcionkaakapitu"/>
    <w:link w:val="Ikonawskanika"/>
    <w:rsid w:val="0080399E"/>
    <w:rPr>
      <w:rFonts w:ascii="Fira Sans SemiBold" w:hAnsi="Fira Sans SemiBold"/>
      <w:color w:val="66AFDE"/>
      <w:sz w:val="60"/>
      <w:szCs w:val="6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370812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0436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2058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69632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0604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25658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558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61959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99077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6717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9848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hart" Target="charts/chart3.xml"/><Relationship Id="rId18" Type="http://schemas.openxmlformats.org/officeDocument/2006/relationships/footer" Target="footer2.xml"/><Relationship Id="rId26" Type="http://schemas.openxmlformats.org/officeDocument/2006/relationships/chart" Target="charts/chart12.xml"/><Relationship Id="rId39" Type="http://schemas.openxmlformats.org/officeDocument/2006/relationships/image" Target="media/image7.png"/><Relationship Id="rId21" Type="http://schemas.openxmlformats.org/officeDocument/2006/relationships/chart" Target="charts/chart7.xml"/><Relationship Id="rId34" Type="http://schemas.openxmlformats.org/officeDocument/2006/relationships/footer" Target="footer4.xml"/><Relationship Id="rId42" Type="http://schemas.openxmlformats.org/officeDocument/2006/relationships/hyperlink" Target="https://stat.gov.pl/obszary-tematyczne/koniunktura/koniunktura/koniunktura-w-przetworstwie-przemyslowym-budownictwie-handlu-i-uslugach-maj-2022-roku,3,114.html" TargetMode="External"/><Relationship Id="rId47" Type="http://schemas.openxmlformats.org/officeDocument/2006/relationships/fontTable" Target="fontTable.xml"/><Relationship Id="rId7" Type="http://schemas.openxmlformats.org/officeDocument/2006/relationships/settings" Target="settings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9" Type="http://schemas.openxmlformats.org/officeDocument/2006/relationships/chart" Target="charts/chart15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chart" Target="charts/chart1.xml"/><Relationship Id="rId24" Type="http://schemas.openxmlformats.org/officeDocument/2006/relationships/chart" Target="charts/chart10.xml"/><Relationship Id="rId32" Type="http://schemas.openxmlformats.org/officeDocument/2006/relationships/footer" Target="footer3.xml"/><Relationship Id="rId37" Type="http://schemas.openxmlformats.org/officeDocument/2006/relationships/image" Target="media/image5.png"/><Relationship Id="rId40" Type="http://schemas.openxmlformats.org/officeDocument/2006/relationships/image" Target="media/image8.png"/><Relationship Id="rId45" Type="http://schemas.openxmlformats.org/officeDocument/2006/relationships/header" Target="header5.xml"/><Relationship Id="rId5" Type="http://schemas.openxmlformats.org/officeDocument/2006/relationships/numbering" Target="numbering.xml"/><Relationship Id="rId15" Type="http://schemas.openxmlformats.org/officeDocument/2006/relationships/header" Target="header1.xml"/><Relationship Id="rId23" Type="http://schemas.openxmlformats.org/officeDocument/2006/relationships/chart" Target="charts/chart9.xml"/><Relationship Id="rId28" Type="http://schemas.openxmlformats.org/officeDocument/2006/relationships/chart" Target="charts/chart14.xml"/><Relationship Id="rId36" Type="http://schemas.openxmlformats.org/officeDocument/2006/relationships/image" Target="media/image4.png"/><Relationship Id="rId10" Type="http://schemas.openxmlformats.org/officeDocument/2006/relationships/endnotes" Target="endnotes.xml"/><Relationship Id="rId19" Type="http://schemas.openxmlformats.org/officeDocument/2006/relationships/chart" Target="charts/chart5.xml"/><Relationship Id="rId31" Type="http://schemas.openxmlformats.org/officeDocument/2006/relationships/header" Target="header3.xml"/><Relationship Id="rId44" Type="http://schemas.openxmlformats.org/officeDocument/2006/relationships/hyperlink" Target="http://swaid.stat.gov.pl/SitePagesDBW/WarunkiZyciaLudnosci.aspx" TargetMode="Externa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chart" Target="charts/chart4.xml"/><Relationship Id="rId22" Type="http://schemas.openxmlformats.org/officeDocument/2006/relationships/chart" Target="charts/chart8.xml"/><Relationship Id="rId27" Type="http://schemas.openxmlformats.org/officeDocument/2006/relationships/chart" Target="charts/chart13.xml"/><Relationship Id="rId30" Type="http://schemas.openxmlformats.org/officeDocument/2006/relationships/chart" Target="charts/chart16.xml"/><Relationship Id="rId35" Type="http://schemas.openxmlformats.org/officeDocument/2006/relationships/hyperlink" Target="mailto:obslugaprasowa@stat.gov.pl" TargetMode="External"/><Relationship Id="rId43" Type="http://schemas.openxmlformats.org/officeDocument/2006/relationships/hyperlink" Target="https://stat.gov.pl/obszary-tematyczne/inne-opracowania/informacje-o-sytuacji-spoleczno-gospodarczej/biuletyn-statystyczny-nr-42022,4,125.html" TargetMode="External"/><Relationship Id="rId48" Type="http://schemas.openxmlformats.org/officeDocument/2006/relationships/theme" Target="theme/theme1.xml"/><Relationship Id="rId8" Type="http://schemas.openxmlformats.org/officeDocument/2006/relationships/webSettings" Target="webSettings.xml"/><Relationship Id="rId3" Type="http://schemas.openxmlformats.org/officeDocument/2006/relationships/customXml" Target="../customXml/item3.xml"/><Relationship Id="rId12" Type="http://schemas.openxmlformats.org/officeDocument/2006/relationships/chart" Target="charts/chart2.xml"/><Relationship Id="rId17" Type="http://schemas.openxmlformats.org/officeDocument/2006/relationships/header" Target="header2.xml"/><Relationship Id="rId25" Type="http://schemas.openxmlformats.org/officeDocument/2006/relationships/chart" Target="charts/chart11.xml"/><Relationship Id="rId33" Type="http://schemas.openxmlformats.org/officeDocument/2006/relationships/header" Target="header4.xml"/><Relationship Id="rId38" Type="http://schemas.openxmlformats.org/officeDocument/2006/relationships/image" Target="media/image6.png"/><Relationship Id="rId46" Type="http://schemas.openxmlformats.org/officeDocument/2006/relationships/footer" Target="footer5.xml"/><Relationship Id="rId20" Type="http://schemas.openxmlformats.org/officeDocument/2006/relationships/chart" Target="charts/chart6.xml"/><Relationship Id="rId41" Type="http://schemas.openxmlformats.org/officeDocument/2006/relationships/image" Target="media/image9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3.jpeg"/></Relationships>
</file>

<file path=word/_rels/numbering.xml.rels><?xml version="1.0" encoding="UTF-8" standalone="yes"?>
<Relationships xmlns="http://schemas.openxmlformats.org/package/2006/relationships"><Relationship Id="rId2" Type="http://schemas.openxmlformats.org/officeDocument/2006/relationships/image" Target="media/image2.emf"/><Relationship Id="rId1" Type="http://schemas.openxmlformats.org/officeDocument/2006/relationships/image" Target="media/image1.emf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word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word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word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word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word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word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word/charts/_rels/chart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.xlsx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word/charts/_rels/chart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8.xlsx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word/charts/_rels/chart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9.xlsx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word/charts/_rels/chart1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0.xlsx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word/charts/_rels/chart1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1.xlsx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word/charts/_rels/chart1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2.xlsx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word/charts/_rels/chart1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3.xlsx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word/charts/_rels/chart1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4.xlsx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word/charts/_rels/chart1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5.xlsx"/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9522074916354304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Arkusz1!$C$1</c:f>
              <c:strCache>
                <c:ptCount val="1"/>
                <c:pt idx="0">
                  <c:v>BWUK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cat>
            <c:multiLvlStrRef>
              <c:f>Arkusz1!$A$2:$B$61</c:f>
              <c:multiLvlStrCache>
                <c:ptCount val="42"/>
                <c:lvl>
                  <c:pt idx="0">
                    <c:v>I</c:v>
                  </c:pt>
                  <c:pt idx="1">
                    <c:v>II</c:v>
                  </c:pt>
                  <c:pt idx="2">
                    <c:v>III</c:v>
                  </c:pt>
                  <c:pt idx="3">
                    <c:v>IV</c:v>
                  </c:pt>
                  <c:pt idx="4">
                    <c:v>V</c:v>
                  </c:pt>
                  <c:pt idx="5">
                    <c:v>VI</c:v>
                  </c:pt>
                  <c:pt idx="6">
                    <c:v>VII</c:v>
                  </c:pt>
                  <c:pt idx="7">
                    <c:v>VIII</c:v>
                  </c:pt>
                  <c:pt idx="8">
                    <c:v>IX</c:v>
                  </c:pt>
                  <c:pt idx="9">
                    <c:v>X</c:v>
                  </c:pt>
                  <c:pt idx="10">
                    <c:v>XI</c:v>
                  </c:pt>
                  <c:pt idx="11">
                    <c:v>XII</c:v>
                  </c:pt>
                  <c:pt idx="12">
                    <c:v>I</c:v>
                  </c:pt>
                  <c:pt idx="13">
                    <c:v>II</c:v>
                  </c:pt>
                  <c:pt idx="14">
                    <c:v>III</c:v>
                  </c:pt>
                  <c:pt idx="15">
                    <c:v>IV</c:v>
                  </c:pt>
                  <c:pt idx="16">
                    <c:v>V</c:v>
                  </c:pt>
                  <c:pt idx="17">
                    <c:v>VI</c:v>
                  </c:pt>
                  <c:pt idx="18">
                    <c:v>VII</c:v>
                  </c:pt>
                  <c:pt idx="19">
                    <c:v>VIII</c:v>
                  </c:pt>
                  <c:pt idx="20">
                    <c:v>IX</c:v>
                  </c:pt>
                  <c:pt idx="21">
                    <c:v>X</c:v>
                  </c:pt>
                  <c:pt idx="22">
                    <c:v>XI</c:v>
                  </c:pt>
                  <c:pt idx="23">
                    <c:v>XII</c:v>
                  </c:pt>
                  <c:pt idx="24">
                    <c:v>I</c:v>
                  </c:pt>
                  <c:pt idx="25">
                    <c:v>II</c:v>
                  </c:pt>
                  <c:pt idx="26">
                    <c:v>III</c:v>
                  </c:pt>
                  <c:pt idx="27">
                    <c:v>IV</c:v>
                  </c:pt>
                  <c:pt idx="28">
                    <c:v>V</c:v>
                  </c:pt>
                  <c:pt idx="29">
                    <c:v>VI</c:v>
                  </c:pt>
                  <c:pt idx="30">
                    <c:v>VII</c:v>
                  </c:pt>
                  <c:pt idx="31">
                    <c:v>VIII</c:v>
                  </c:pt>
                  <c:pt idx="32">
                    <c:v>IX</c:v>
                  </c:pt>
                  <c:pt idx="33">
                    <c:v>X</c:v>
                  </c:pt>
                  <c:pt idx="34">
                    <c:v>XI</c:v>
                  </c:pt>
                  <c:pt idx="35">
                    <c:v>XII</c:v>
                  </c:pt>
                  <c:pt idx="36">
                    <c:v>I</c:v>
                  </c:pt>
                  <c:pt idx="37">
                    <c:v>II</c:v>
                  </c:pt>
                  <c:pt idx="38">
                    <c:v>III</c:v>
                  </c:pt>
                  <c:pt idx="39">
                    <c:v>IV</c:v>
                  </c:pt>
                  <c:pt idx="40">
                    <c:v>V</c:v>
                  </c:pt>
                  <c:pt idx="41">
                    <c:v>VI</c:v>
                  </c:pt>
                </c:lvl>
                <c:lvl>
                  <c:pt idx="0">
                    <c:v>2019</c:v>
                  </c:pt>
                  <c:pt idx="12">
                    <c:v>2020</c:v>
                  </c:pt>
                  <c:pt idx="24">
                    <c:v>2021</c:v>
                  </c:pt>
                  <c:pt idx="36">
                    <c:v>2022</c:v>
                  </c:pt>
                </c:lvl>
              </c:multiLvlStrCache>
            </c:multiLvlStrRef>
          </c:cat>
          <c:val>
            <c:numRef>
              <c:f>Arkusz1!$C$2:$C$61</c:f>
              <c:numCache>
                <c:formatCode>0.0</c:formatCode>
                <c:ptCount val="42"/>
                <c:pt idx="0">
                  <c:v>5.4</c:v>
                </c:pt>
                <c:pt idx="1">
                  <c:v>5.5</c:v>
                </c:pt>
                <c:pt idx="2">
                  <c:v>8.1999999999999993</c:v>
                </c:pt>
                <c:pt idx="3">
                  <c:v>7.2</c:v>
                </c:pt>
                <c:pt idx="4">
                  <c:v>8.3000000000000007</c:v>
                </c:pt>
                <c:pt idx="5">
                  <c:v>9.6</c:v>
                </c:pt>
                <c:pt idx="6">
                  <c:v>9</c:v>
                </c:pt>
                <c:pt idx="7">
                  <c:v>8.1999999999999993</c:v>
                </c:pt>
                <c:pt idx="8">
                  <c:v>10.199999999999999</c:v>
                </c:pt>
                <c:pt idx="9">
                  <c:v>9.3000000000000007</c:v>
                </c:pt>
                <c:pt idx="10">
                  <c:v>6.7</c:v>
                </c:pt>
                <c:pt idx="11">
                  <c:v>4.3</c:v>
                </c:pt>
                <c:pt idx="12">
                  <c:v>3.7</c:v>
                </c:pt>
                <c:pt idx="13">
                  <c:v>1.3</c:v>
                </c:pt>
                <c:pt idx="14">
                  <c:v>1.3</c:v>
                </c:pt>
                <c:pt idx="15">
                  <c:v>-36.4</c:v>
                </c:pt>
                <c:pt idx="16">
                  <c:v>-30.1</c:v>
                </c:pt>
                <c:pt idx="17">
                  <c:v>-19.399999999999999</c:v>
                </c:pt>
                <c:pt idx="18">
                  <c:v>-13.4</c:v>
                </c:pt>
                <c:pt idx="19">
                  <c:v>-15.2</c:v>
                </c:pt>
                <c:pt idx="20">
                  <c:v>-15</c:v>
                </c:pt>
                <c:pt idx="21">
                  <c:v>-20</c:v>
                </c:pt>
                <c:pt idx="22">
                  <c:v>-29.2</c:v>
                </c:pt>
                <c:pt idx="23">
                  <c:v>-24.9</c:v>
                </c:pt>
                <c:pt idx="24">
                  <c:v>-25.1</c:v>
                </c:pt>
                <c:pt idx="25">
                  <c:v>-25.2</c:v>
                </c:pt>
                <c:pt idx="26">
                  <c:v>-23</c:v>
                </c:pt>
                <c:pt idx="27">
                  <c:v>-22.5</c:v>
                </c:pt>
                <c:pt idx="28">
                  <c:v>-14.6</c:v>
                </c:pt>
                <c:pt idx="29">
                  <c:v>-14.8</c:v>
                </c:pt>
                <c:pt idx="30">
                  <c:v>-13.5</c:v>
                </c:pt>
                <c:pt idx="31">
                  <c:v>-14.6</c:v>
                </c:pt>
                <c:pt idx="32">
                  <c:v>-13</c:v>
                </c:pt>
                <c:pt idx="33">
                  <c:v>-17.8</c:v>
                </c:pt>
                <c:pt idx="34">
                  <c:v>-23.3</c:v>
                </c:pt>
                <c:pt idx="35">
                  <c:v>-27.3</c:v>
                </c:pt>
                <c:pt idx="36">
                  <c:v>-29.2</c:v>
                </c:pt>
                <c:pt idx="37">
                  <c:v>-27.7</c:v>
                </c:pt>
                <c:pt idx="38">
                  <c:v>-39</c:v>
                </c:pt>
                <c:pt idx="39">
                  <c:v>-37.200000000000003</c:v>
                </c:pt>
                <c:pt idx="40">
                  <c:v>-38.4</c:v>
                </c:pt>
                <c:pt idx="41">
                  <c:v>-43.8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EB1-47A5-BCA0-F8F6FD2DE8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20599904"/>
        <c:axId val="320598728"/>
      </c:barChart>
      <c:lineChart>
        <c:grouping val="standard"/>
        <c:varyColors val="0"/>
        <c:ser>
          <c:idx val="6"/>
          <c:order val="1"/>
          <c:tx>
            <c:strRef>
              <c:f>Arkusz1!$D$1</c:f>
              <c:strCache>
                <c:ptCount val="1"/>
                <c:pt idx="0">
                  <c:v>Zmiana syt. gosp. dom. w ostatnich 12 miesiącach</c:v>
                </c:pt>
              </c:strCache>
            </c:strRef>
          </c:tx>
          <c:spPr>
            <a:ln w="28575" cap="rnd">
              <a:solidFill>
                <a:schemeClr val="tx1">
                  <a:alpha val="50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tx1">
                  <a:alpha val="50000"/>
                </a:schemeClr>
              </a:solidFill>
              <a:ln w="9525">
                <a:noFill/>
              </a:ln>
              <a:effectLst/>
            </c:spPr>
          </c:marker>
          <c:cat>
            <c:multiLvlStrRef>
              <c:f>Arkusz1!$A$2:$B$61</c:f>
              <c:multiLvlStrCache>
                <c:ptCount val="42"/>
                <c:lvl>
                  <c:pt idx="0">
                    <c:v>I</c:v>
                  </c:pt>
                  <c:pt idx="1">
                    <c:v>II</c:v>
                  </c:pt>
                  <c:pt idx="2">
                    <c:v>III</c:v>
                  </c:pt>
                  <c:pt idx="3">
                    <c:v>IV</c:v>
                  </c:pt>
                  <c:pt idx="4">
                    <c:v>V</c:v>
                  </c:pt>
                  <c:pt idx="5">
                    <c:v>VI</c:v>
                  </c:pt>
                  <c:pt idx="6">
                    <c:v>VII</c:v>
                  </c:pt>
                  <c:pt idx="7">
                    <c:v>VIII</c:v>
                  </c:pt>
                  <c:pt idx="8">
                    <c:v>IX</c:v>
                  </c:pt>
                  <c:pt idx="9">
                    <c:v>X</c:v>
                  </c:pt>
                  <c:pt idx="10">
                    <c:v>XI</c:v>
                  </c:pt>
                  <c:pt idx="11">
                    <c:v>XII</c:v>
                  </c:pt>
                  <c:pt idx="12">
                    <c:v>I</c:v>
                  </c:pt>
                  <c:pt idx="13">
                    <c:v>II</c:v>
                  </c:pt>
                  <c:pt idx="14">
                    <c:v>III</c:v>
                  </c:pt>
                  <c:pt idx="15">
                    <c:v>IV</c:v>
                  </c:pt>
                  <c:pt idx="16">
                    <c:v>V</c:v>
                  </c:pt>
                  <c:pt idx="17">
                    <c:v>VI</c:v>
                  </c:pt>
                  <c:pt idx="18">
                    <c:v>VII</c:v>
                  </c:pt>
                  <c:pt idx="19">
                    <c:v>VIII</c:v>
                  </c:pt>
                  <c:pt idx="20">
                    <c:v>IX</c:v>
                  </c:pt>
                  <c:pt idx="21">
                    <c:v>X</c:v>
                  </c:pt>
                  <c:pt idx="22">
                    <c:v>XI</c:v>
                  </c:pt>
                  <c:pt idx="23">
                    <c:v>XII</c:v>
                  </c:pt>
                  <c:pt idx="24">
                    <c:v>I</c:v>
                  </c:pt>
                  <c:pt idx="25">
                    <c:v>II</c:v>
                  </c:pt>
                  <c:pt idx="26">
                    <c:v>III</c:v>
                  </c:pt>
                  <c:pt idx="27">
                    <c:v>IV</c:v>
                  </c:pt>
                  <c:pt idx="28">
                    <c:v>V</c:v>
                  </c:pt>
                  <c:pt idx="29">
                    <c:v>VI</c:v>
                  </c:pt>
                  <c:pt idx="30">
                    <c:v>VII</c:v>
                  </c:pt>
                  <c:pt idx="31">
                    <c:v>VIII</c:v>
                  </c:pt>
                  <c:pt idx="32">
                    <c:v>IX</c:v>
                  </c:pt>
                  <c:pt idx="33">
                    <c:v>X</c:v>
                  </c:pt>
                  <c:pt idx="34">
                    <c:v>XI</c:v>
                  </c:pt>
                  <c:pt idx="35">
                    <c:v>XII</c:v>
                  </c:pt>
                  <c:pt idx="36">
                    <c:v>I</c:v>
                  </c:pt>
                  <c:pt idx="37">
                    <c:v>II</c:v>
                  </c:pt>
                  <c:pt idx="38">
                    <c:v>III</c:v>
                  </c:pt>
                  <c:pt idx="39">
                    <c:v>IV</c:v>
                  </c:pt>
                  <c:pt idx="40">
                    <c:v>V</c:v>
                  </c:pt>
                  <c:pt idx="41">
                    <c:v>VI</c:v>
                  </c:pt>
                </c:lvl>
                <c:lvl>
                  <c:pt idx="0">
                    <c:v>2019</c:v>
                  </c:pt>
                  <c:pt idx="12">
                    <c:v>2020</c:v>
                  </c:pt>
                  <c:pt idx="24">
                    <c:v>2021</c:v>
                  </c:pt>
                  <c:pt idx="36">
                    <c:v>2022</c:v>
                  </c:pt>
                </c:lvl>
              </c:multiLvlStrCache>
            </c:multiLvlStrRef>
          </c:cat>
          <c:val>
            <c:numRef>
              <c:f>Arkusz1!$D$2:$D$61</c:f>
              <c:numCache>
                <c:formatCode>0.0</c:formatCode>
                <c:ptCount val="42"/>
                <c:pt idx="0">
                  <c:v>1.6</c:v>
                </c:pt>
                <c:pt idx="1">
                  <c:v>1.5</c:v>
                </c:pt>
                <c:pt idx="2">
                  <c:v>3.2</c:v>
                </c:pt>
                <c:pt idx="3">
                  <c:v>6</c:v>
                </c:pt>
                <c:pt idx="4">
                  <c:v>4.4000000000000004</c:v>
                </c:pt>
                <c:pt idx="5">
                  <c:v>7.5</c:v>
                </c:pt>
                <c:pt idx="6">
                  <c:v>5.4</c:v>
                </c:pt>
                <c:pt idx="7">
                  <c:v>5.4</c:v>
                </c:pt>
                <c:pt idx="8">
                  <c:v>6.9</c:v>
                </c:pt>
                <c:pt idx="9">
                  <c:v>6.6</c:v>
                </c:pt>
                <c:pt idx="10">
                  <c:v>5.5</c:v>
                </c:pt>
                <c:pt idx="11">
                  <c:v>3.3</c:v>
                </c:pt>
                <c:pt idx="12">
                  <c:v>4.2</c:v>
                </c:pt>
                <c:pt idx="13">
                  <c:v>-0.8</c:v>
                </c:pt>
                <c:pt idx="14">
                  <c:v>1.9</c:v>
                </c:pt>
                <c:pt idx="15">
                  <c:v>-9.1</c:v>
                </c:pt>
                <c:pt idx="16">
                  <c:v>-11</c:v>
                </c:pt>
                <c:pt idx="17">
                  <c:v>-8.3000000000000007</c:v>
                </c:pt>
                <c:pt idx="18">
                  <c:v>-5.5</c:v>
                </c:pt>
                <c:pt idx="19">
                  <c:v>-4.4000000000000004</c:v>
                </c:pt>
                <c:pt idx="20">
                  <c:v>-7.8</c:v>
                </c:pt>
                <c:pt idx="21">
                  <c:v>-9</c:v>
                </c:pt>
                <c:pt idx="22">
                  <c:v>-13.2</c:v>
                </c:pt>
                <c:pt idx="23">
                  <c:v>-15</c:v>
                </c:pt>
                <c:pt idx="24">
                  <c:v>-12.9</c:v>
                </c:pt>
                <c:pt idx="25">
                  <c:v>-13.2</c:v>
                </c:pt>
                <c:pt idx="26">
                  <c:v>-13.4</c:v>
                </c:pt>
                <c:pt idx="27">
                  <c:v>-11.9</c:v>
                </c:pt>
                <c:pt idx="28">
                  <c:v>-5.7</c:v>
                </c:pt>
                <c:pt idx="29">
                  <c:v>-8</c:v>
                </c:pt>
                <c:pt idx="30">
                  <c:v>-6.2</c:v>
                </c:pt>
                <c:pt idx="31">
                  <c:v>-6.1</c:v>
                </c:pt>
                <c:pt idx="32">
                  <c:v>-7.7</c:v>
                </c:pt>
                <c:pt idx="33">
                  <c:v>-8.6</c:v>
                </c:pt>
                <c:pt idx="34">
                  <c:v>-13.6</c:v>
                </c:pt>
                <c:pt idx="35">
                  <c:v>-16.399999999999999</c:v>
                </c:pt>
                <c:pt idx="36">
                  <c:v>-17.100000000000001</c:v>
                </c:pt>
                <c:pt idx="37">
                  <c:v>-15.8</c:v>
                </c:pt>
                <c:pt idx="38">
                  <c:v>-20.399999999999999</c:v>
                </c:pt>
                <c:pt idx="39">
                  <c:v>-22</c:v>
                </c:pt>
                <c:pt idx="40">
                  <c:v>-23</c:v>
                </c:pt>
                <c:pt idx="41">
                  <c:v>-30.2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EB1-47A5-BCA0-F8F6FD2DE8F5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Zmiana syt. gosp. dom. w najbliższych 12 miesiącach</c:v>
                </c:pt>
              </c:strCache>
            </c:strRef>
          </c:tx>
          <c:spPr>
            <a:ln w="28575" cap="rnd">
              <a:solidFill>
                <a:srgbClr val="66B68E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66B68E"/>
              </a:solidFill>
              <a:ln w="9525">
                <a:noFill/>
              </a:ln>
              <a:effectLst/>
            </c:spPr>
          </c:marker>
          <c:cat>
            <c:multiLvlStrRef>
              <c:f>Arkusz1!$A$2:$B$61</c:f>
              <c:multiLvlStrCache>
                <c:ptCount val="42"/>
                <c:lvl>
                  <c:pt idx="0">
                    <c:v>I</c:v>
                  </c:pt>
                  <c:pt idx="1">
                    <c:v>II</c:v>
                  </c:pt>
                  <c:pt idx="2">
                    <c:v>III</c:v>
                  </c:pt>
                  <c:pt idx="3">
                    <c:v>IV</c:v>
                  </c:pt>
                  <c:pt idx="4">
                    <c:v>V</c:v>
                  </c:pt>
                  <c:pt idx="5">
                    <c:v>VI</c:v>
                  </c:pt>
                  <c:pt idx="6">
                    <c:v>VII</c:v>
                  </c:pt>
                  <c:pt idx="7">
                    <c:v>VIII</c:v>
                  </c:pt>
                  <c:pt idx="8">
                    <c:v>IX</c:v>
                  </c:pt>
                  <c:pt idx="9">
                    <c:v>X</c:v>
                  </c:pt>
                  <c:pt idx="10">
                    <c:v>XI</c:v>
                  </c:pt>
                  <c:pt idx="11">
                    <c:v>XII</c:v>
                  </c:pt>
                  <c:pt idx="12">
                    <c:v>I</c:v>
                  </c:pt>
                  <c:pt idx="13">
                    <c:v>II</c:v>
                  </c:pt>
                  <c:pt idx="14">
                    <c:v>III</c:v>
                  </c:pt>
                  <c:pt idx="15">
                    <c:v>IV</c:v>
                  </c:pt>
                  <c:pt idx="16">
                    <c:v>V</c:v>
                  </c:pt>
                  <c:pt idx="17">
                    <c:v>VI</c:v>
                  </c:pt>
                  <c:pt idx="18">
                    <c:v>VII</c:v>
                  </c:pt>
                  <c:pt idx="19">
                    <c:v>VIII</c:v>
                  </c:pt>
                  <c:pt idx="20">
                    <c:v>IX</c:v>
                  </c:pt>
                  <c:pt idx="21">
                    <c:v>X</c:v>
                  </c:pt>
                  <c:pt idx="22">
                    <c:v>XI</c:v>
                  </c:pt>
                  <c:pt idx="23">
                    <c:v>XII</c:v>
                  </c:pt>
                  <c:pt idx="24">
                    <c:v>I</c:v>
                  </c:pt>
                  <c:pt idx="25">
                    <c:v>II</c:v>
                  </c:pt>
                  <c:pt idx="26">
                    <c:v>III</c:v>
                  </c:pt>
                  <c:pt idx="27">
                    <c:v>IV</c:v>
                  </c:pt>
                  <c:pt idx="28">
                    <c:v>V</c:v>
                  </c:pt>
                  <c:pt idx="29">
                    <c:v>VI</c:v>
                  </c:pt>
                  <c:pt idx="30">
                    <c:v>VII</c:v>
                  </c:pt>
                  <c:pt idx="31">
                    <c:v>VIII</c:v>
                  </c:pt>
                  <c:pt idx="32">
                    <c:v>IX</c:v>
                  </c:pt>
                  <c:pt idx="33">
                    <c:v>X</c:v>
                  </c:pt>
                  <c:pt idx="34">
                    <c:v>XI</c:v>
                  </c:pt>
                  <c:pt idx="35">
                    <c:v>XII</c:v>
                  </c:pt>
                  <c:pt idx="36">
                    <c:v>I</c:v>
                  </c:pt>
                  <c:pt idx="37">
                    <c:v>II</c:v>
                  </c:pt>
                  <c:pt idx="38">
                    <c:v>III</c:v>
                  </c:pt>
                  <c:pt idx="39">
                    <c:v>IV</c:v>
                  </c:pt>
                  <c:pt idx="40">
                    <c:v>V</c:v>
                  </c:pt>
                  <c:pt idx="41">
                    <c:v>VI</c:v>
                  </c:pt>
                </c:lvl>
                <c:lvl>
                  <c:pt idx="0">
                    <c:v>2019</c:v>
                  </c:pt>
                  <c:pt idx="12">
                    <c:v>2020</c:v>
                  </c:pt>
                  <c:pt idx="24">
                    <c:v>2021</c:v>
                  </c:pt>
                  <c:pt idx="36">
                    <c:v>2022</c:v>
                  </c:pt>
                </c:lvl>
              </c:multiLvlStrCache>
            </c:multiLvlStrRef>
          </c:cat>
          <c:val>
            <c:numRef>
              <c:f>Arkusz1!$E$2:$E$61</c:f>
              <c:numCache>
                <c:formatCode>0.0</c:formatCode>
                <c:ptCount val="42"/>
                <c:pt idx="0">
                  <c:v>2.8</c:v>
                </c:pt>
                <c:pt idx="1">
                  <c:v>6.9</c:v>
                </c:pt>
                <c:pt idx="2">
                  <c:v>7.7</c:v>
                </c:pt>
                <c:pt idx="3">
                  <c:v>7.9</c:v>
                </c:pt>
                <c:pt idx="4">
                  <c:v>7</c:v>
                </c:pt>
                <c:pt idx="5">
                  <c:v>7.7</c:v>
                </c:pt>
                <c:pt idx="6">
                  <c:v>8.9</c:v>
                </c:pt>
                <c:pt idx="7">
                  <c:v>4.4000000000000004</c:v>
                </c:pt>
                <c:pt idx="8">
                  <c:v>8</c:v>
                </c:pt>
                <c:pt idx="9">
                  <c:v>5.9</c:v>
                </c:pt>
                <c:pt idx="10">
                  <c:v>5</c:v>
                </c:pt>
                <c:pt idx="11">
                  <c:v>2.8</c:v>
                </c:pt>
                <c:pt idx="12">
                  <c:v>2</c:v>
                </c:pt>
                <c:pt idx="13">
                  <c:v>2.4</c:v>
                </c:pt>
                <c:pt idx="14">
                  <c:v>1.7</c:v>
                </c:pt>
                <c:pt idx="15">
                  <c:v>-30.5</c:v>
                </c:pt>
                <c:pt idx="16">
                  <c:v>-19.600000000000001</c:v>
                </c:pt>
                <c:pt idx="17">
                  <c:v>-8.9</c:v>
                </c:pt>
                <c:pt idx="18">
                  <c:v>-3.3</c:v>
                </c:pt>
                <c:pt idx="19">
                  <c:v>-5.0999999999999996</c:v>
                </c:pt>
                <c:pt idx="20">
                  <c:v>-5.5</c:v>
                </c:pt>
                <c:pt idx="21">
                  <c:v>-8.9</c:v>
                </c:pt>
                <c:pt idx="22">
                  <c:v>-15.5</c:v>
                </c:pt>
                <c:pt idx="23">
                  <c:v>-9.9</c:v>
                </c:pt>
                <c:pt idx="24">
                  <c:v>-11.1</c:v>
                </c:pt>
                <c:pt idx="25">
                  <c:v>-7.8</c:v>
                </c:pt>
                <c:pt idx="26">
                  <c:v>-7.7</c:v>
                </c:pt>
                <c:pt idx="27">
                  <c:v>-8.1</c:v>
                </c:pt>
                <c:pt idx="28">
                  <c:v>-3.1</c:v>
                </c:pt>
                <c:pt idx="29">
                  <c:v>-4.3</c:v>
                </c:pt>
                <c:pt idx="30">
                  <c:v>-3.5</c:v>
                </c:pt>
                <c:pt idx="31">
                  <c:v>-4.2</c:v>
                </c:pt>
                <c:pt idx="32">
                  <c:v>-5.0999999999999996</c:v>
                </c:pt>
                <c:pt idx="33">
                  <c:v>-9.8000000000000007</c:v>
                </c:pt>
                <c:pt idx="34">
                  <c:v>-15.8</c:v>
                </c:pt>
                <c:pt idx="35">
                  <c:v>-18.399999999999999</c:v>
                </c:pt>
                <c:pt idx="36">
                  <c:v>-23.3</c:v>
                </c:pt>
                <c:pt idx="37">
                  <c:v>-18.2</c:v>
                </c:pt>
                <c:pt idx="38">
                  <c:v>-34</c:v>
                </c:pt>
                <c:pt idx="39">
                  <c:v>-30</c:v>
                </c:pt>
                <c:pt idx="40">
                  <c:v>-28.4</c:v>
                </c:pt>
                <c:pt idx="41">
                  <c:v>-36.299999999999997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8EB1-47A5-BCA0-F8F6FD2DE8F5}"/>
            </c:ext>
          </c:extLst>
        </c:ser>
        <c:ser>
          <c:idx val="4"/>
          <c:order val="3"/>
          <c:tx>
            <c:strRef>
              <c:f>Arkusz1!$F$1</c:f>
              <c:strCache>
                <c:ptCount val="1"/>
                <c:pt idx="0">
                  <c:v>Zmiana syt. kraju w ostatnich 12 miesiącach</c:v>
                </c:pt>
              </c:strCache>
            </c:strRef>
          </c:tx>
          <c:spPr>
            <a:ln w="28575" cap="rnd">
              <a:solidFill>
                <a:srgbClr val="00854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008542"/>
              </a:solidFill>
              <a:ln w="9525">
                <a:solidFill>
                  <a:srgbClr val="008542"/>
                </a:solidFill>
              </a:ln>
              <a:effectLst/>
            </c:spPr>
          </c:marker>
          <c:cat>
            <c:multiLvlStrRef>
              <c:f>Arkusz1!$A$2:$B$61</c:f>
              <c:multiLvlStrCache>
                <c:ptCount val="42"/>
                <c:lvl>
                  <c:pt idx="0">
                    <c:v>I</c:v>
                  </c:pt>
                  <c:pt idx="1">
                    <c:v>II</c:v>
                  </c:pt>
                  <c:pt idx="2">
                    <c:v>III</c:v>
                  </c:pt>
                  <c:pt idx="3">
                    <c:v>IV</c:v>
                  </c:pt>
                  <c:pt idx="4">
                    <c:v>V</c:v>
                  </c:pt>
                  <c:pt idx="5">
                    <c:v>VI</c:v>
                  </c:pt>
                  <c:pt idx="6">
                    <c:v>VII</c:v>
                  </c:pt>
                  <c:pt idx="7">
                    <c:v>VIII</c:v>
                  </c:pt>
                  <c:pt idx="8">
                    <c:v>IX</c:v>
                  </c:pt>
                  <c:pt idx="9">
                    <c:v>X</c:v>
                  </c:pt>
                  <c:pt idx="10">
                    <c:v>XI</c:v>
                  </c:pt>
                  <c:pt idx="11">
                    <c:v>XII</c:v>
                  </c:pt>
                  <c:pt idx="12">
                    <c:v>I</c:v>
                  </c:pt>
                  <c:pt idx="13">
                    <c:v>II</c:v>
                  </c:pt>
                  <c:pt idx="14">
                    <c:v>III</c:v>
                  </c:pt>
                  <c:pt idx="15">
                    <c:v>IV</c:v>
                  </c:pt>
                  <c:pt idx="16">
                    <c:v>V</c:v>
                  </c:pt>
                  <c:pt idx="17">
                    <c:v>VI</c:v>
                  </c:pt>
                  <c:pt idx="18">
                    <c:v>VII</c:v>
                  </c:pt>
                  <c:pt idx="19">
                    <c:v>VIII</c:v>
                  </c:pt>
                  <c:pt idx="20">
                    <c:v>IX</c:v>
                  </c:pt>
                  <c:pt idx="21">
                    <c:v>X</c:v>
                  </c:pt>
                  <c:pt idx="22">
                    <c:v>XI</c:v>
                  </c:pt>
                  <c:pt idx="23">
                    <c:v>XII</c:v>
                  </c:pt>
                  <c:pt idx="24">
                    <c:v>I</c:v>
                  </c:pt>
                  <c:pt idx="25">
                    <c:v>II</c:v>
                  </c:pt>
                  <c:pt idx="26">
                    <c:v>III</c:v>
                  </c:pt>
                  <c:pt idx="27">
                    <c:v>IV</c:v>
                  </c:pt>
                  <c:pt idx="28">
                    <c:v>V</c:v>
                  </c:pt>
                  <c:pt idx="29">
                    <c:v>VI</c:v>
                  </c:pt>
                  <c:pt idx="30">
                    <c:v>VII</c:v>
                  </c:pt>
                  <c:pt idx="31">
                    <c:v>VIII</c:v>
                  </c:pt>
                  <c:pt idx="32">
                    <c:v>IX</c:v>
                  </c:pt>
                  <c:pt idx="33">
                    <c:v>X</c:v>
                  </c:pt>
                  <c:pt idx="34">
                    <c:v>XI</c:v>
                  </c:pt>
                  <c:pt idx="35">
                    <c:v>XII</c:v>
                  </c:pt>
                  <c:pt idx="36">
                    <c:v>I</c:v>
                  </c:pt>
                  <c:pt idx="37">
                    <c:v>II</c:v>
                  </c:pt>
                  <c:pt idx="38">
                    <c:v>III</c:v>
                  </c:pt>
                  <c:pt idx="39">
                    <c:v>IV</c:v>
                  </c:pt>
                  <c:pt idx="40">
                    <c:v>V</c:v>
                  </c:pt>
                  <c:pt idx="41">
                    <c:v>VI</c:v>
                  </c:pt>
                </c:lvl>
                <c:lvl>
                  <c:pt idx="0">
                    <c:v>2019</c:v>
                  </c:pt>
                  <c:pt idx="12">
                    <c:v>2020</c:v>
                  </c:pt>
                  <c:pt idx="24">
                    <c:v>2021</c:v>
                  </c:pt>
                  <c:pt idx="36">
                    <c:v>2022</c:v>
                  </c:pt>
                </c:lvl>
              </c:multiLvlStrCache>
            </c:multiLvlStrRef>
          </c:cat>
          <c:val>
            <c:numRef>
              <c:f>Arkusz1!$F$2:$F$61</c:f>
              <c:numCache>
                <c:formatCode>0.0</c:formatCode>
                <c:ptCount val="42"/>
                <c:pt idx="0">
                  <c:v>6.9</c:v>
                </c:pt>
                <c:pt idx="1">
                  <c:v>5.3</c:v>
                </c:pt>
                <c:pt idx="2">
                  <c:v>11.1</c:v>
                </c:pt>
                <c:pt idx="3">
                  <c:v>7.1</c:v>
                </c:pt>
                <c:pt idx="4">
                  <c:v>9.9</c:v>
                </c:pt>
                <c:pt idx="5">
                  <c:v>12</c:v>
                </c:pt>
                <c:pt idx="6">
                  <c:v>11.9</c:v>
                </c:pt>
                <c:pt idx="7">
                  <c:v>10.7</c:v>
                </c:pt>
                <c:pt idx="8">
                  <c:v>13.7</c:v>
                </c:pt>
                <c:pt idx="9">
                  <c:v>12.1</c:v>
                </c:pt>
                <c:pt idx="10">
                  <c:v>10</c:v>
                </c:pt>
                <c:pt idx="11">
                  <c:v>5.6</c:v>
                </c:pt>
                <c:pt idx="12">
                  <c:v>3.7</c:v>
                </c:pt>
                <c:pt idx="13">
                  <c:v>1.9</c:v>
                </c:pt>
                <c:pt idx="14">
                  <c:v>1.5</c:v>
                </c:pt>
                <c:pt idx="15">
                  <c:v>-30.5</c:v>
                </c:pt>
                <c:pt idx="16">
                  <c:v>-35.6</c:v>
                </c:pt>
                <c:pt idx="17">
                  <c:v>-30.8</c:v>
                </c:pt>
                <c:pt idx="18">
                  <c:v>-24.4</c:v>
                </c:pt>
                <c:pt idx="19">
                  <c:v>-29.4</c:v>
                </c:pt>
                <c:pt idx="20">
                  <c:v>-29.7</c:v>
                </c:pt>
                <c:pt idx="21">
                  <c:v>-33.700000000000003</c:v>
                </c:pt>
                <c:pt idx="22">
                  <c:v>-46.2</c:v>
                </c:pt>
                <c:pt idx="23">
                  <c:v>-45.7</c:v>
                </c:pt>
                <c:pt idx="24">
                  <c:v>-48.6</c:v>
                </c:pt>
                <c:pt idx="25">
                  <c:v>-50.2</c:v>
                </c:pt>
                <c:pt idx="26">
                  <c:v>-46.3</c:v>
                </c:pt>
                <c:pt idx="27">
                  <c:v>-44.5</c:v>
                </c:pt>
                <c:pt idx="28">
                  <c:v>-37.299999999999997</c:v>
                </c:pt>
                <c:pt idx="29">
                  <c:v>-33.9</c:v>
                </c:pt>
                <c:pt idx="30">
                  <c:v>-31.6</c:v>
                </c:pt>
                <c:pt idx="31">
                  <c:v>-31</c:v>
                </c:pt>
                <c:pt idx="32">
                  <c:v>-27.2</c:v>
                </c:pt>
                <c:pt idx="33">
                  <c:v>-30.1</c:v>
                </c:pt>
                <c:pt idx="34">
                  <c:v>-37</c:v>
                </c:pt>
                <c:pt idx="35">
                  <c:v>-43</c:v>
                </c:pt>
                <c:pt idx="36">
                  <c:v>-43.5</c:v>
                </c:pt>
                <c:pt idx="37">
                  <c:v>-45.1</c:v>
                </c:pt>
                <c:pt idx="38">
                  <c:v>-47.9</c:v>
                </c:pt>
                <c:pt idx="39">
                  <c:v>-52.5</c:v>
                </c:pt>
                <c:pt idx="40">
                  <c:v>-56.6</c:v>
                </c:pt>
                <c:pt idx="41">
                  <c:v>-59.1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8EB1-47A5-BCA0-F8F6FD2DE8F5}"/>
            </c:ext>
          </c:extLst>
        </c:ser>
        <c:ser>
          <c:idx val="3"/>
          <c:order val="4"/>
          <c:tx>
            <c:strRef>
              <c:f>Arkusz1!$G$1</c:f>
              <c:strCache>
                <c:ptCount val="1"/>
                <c:pt idx="0">
                  <c:v>Zmiana syt. kraju w najbliższych 12 miesiącach</c:v>
                </c:pt>
              </c:strCache>
            </c:strRef>
          </c:tx>
          <c:spPr>
            <a:ln w="28575" cap="rnd">
              <a:solidFill>
                <a:srgbClr val="6677AD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6677AD"/>
              </a:solidFill>
              <a:ln w="9525">
                <a:solidFill>
                  <a:srgbClr val="6677AD"/>
                </a:solidFill>
              </a:ln>
              <a:effectLst/>
            </c:spPr>
          </c:marker>
          <c:cat>
            <c:multiLvlStrRef>
              <c:f>Arkusz1!$A$2:$B$61</c:f>
              <c:multiLvlStrCache>
                <c:ptCount val="42"/>
                <c:lvl>
                  <c:pt idx="0">
                    <c:v>I</c:v>
                  </c:pt>
                  <c:pt idx="1">
                    <c:v>II</c:v>
                  </c:pt>
                  <c:pt idx="2">
                    <c:v>III</c:v>
                  </c:pt>
                  <c:pt idx="3">
                    <c:v>IV</c:v>
                  </c:pt>
                  <c:pt idx="4">
                    <c:v>V</c:v>
                  </c:pt>
                  <c:pt idx="5">
                    <c:v>VI</c:v>
                  </c:pt>
                  <c:pt idx="6">
                    <c:v>VII</c:v>
                  </c:pt>
                  <c:pt idx="7">
                    <c:v>VIII</c:v>
                  </c:pt>
                  <c:pt idx="8">
                    <c:v>IX</c:v>
                  </c:pt>
                  <c:pt idx="9">
                    <c:v>X</c:v>
                  </c:pt>
                  <c:pt idx="10">
                    <c:v>XI</c:v>
                  </c:pt>
                  <c:pt idx="11">
                    <c:v>XII</c:v>
                  </c:pt>
                  <c:pt idx="12">
                    <c:v>I</c:v>
                  </c:pt>
                  <c:pt idx="13">
                    <c:v>II</c:v>
                  </c:pt>
                  <c:pt idx="14">
                    <c:v>III</c:v>
                  </c:pt>
                  <c:pt idx="15">
                    <c:v>IV</c:v>
                  </c:pt>
                  <c:pt idx="16">
                    <c:v>V</c:v>
                  </c:pt>
                  <c:pt idx="17">
                    <c:v>VI</c:v>
                  </c:pt>
                  <c:pt idx="18">
                    <c:v>VII</c:v>
                  </c:pt>
                  <c:pt idx="19">
                    <c:v>VIII</c:v>
                  </c:pt>
                  <c:pt idx="20">
                    <c:v>IX</c:v>
                  </c:pt>
                  <c:pt idx="21">
                    <c:v>X</c:v>
                  </c:pt>
                  <c:pt idx="22">
                    <c:v>XI</c:v>
                  </c:pt>
                  <c:pt idx="23">
                    <c:v>XII</c:v>
                  </c:pt>
                  <c:pt idx="24">
                    <c:v>I</c:v>
                  </c:pt>
                  <c:pt idx="25">
                    <c:v>II</c:v>
                  </c:pt>
                  <c:pt idx="26">
                    <c:v>III</c:v>
                  </c:pt>
                  <c:pt idx="27">
                    <c:v>IV</c:v>
                  </c:pt>
                  <c:pt idx="28">
                    <c:v>V</c:v>
                  </c:pt>
                  <c:pt idx="29">
                    <c:v>VI</c:v>
                  </c:pt>
                  <c:pt idx="30">
                    <c:v>VII</c:v>
                  </c:pt>
                  <c:pt idx="31">
                    <c:v>VIII</c:v>
                  </c:pt>
                  <c:pt idx="32">
                    <c:v>IX</c:v>
                  </c:pt>
                  <c:pt idx="33">
                    <c:v>X</c:v>
                  </c:pt>
                  <c:pt idx="34">
                    <c:v>XI</c:v>
                  </c:pt>
                  <c:pt idx="35">
                    <c:v>XII</c:v>
                  </c:pt>
                  <c:pt idx="36">
                    <c:v>I</c:v>
                  </c:pt>
                  <c:pt idx="37">
                    <c:v>II</c:v>
                  </c:pt>
                  <c:pt idx="38">
                    <c:v>III</c:v>
                  </c:pt>
                  <c:pt idx="39">
                    <c:v>IV</c:v>
                  </c:pt>
                  <c:pt idx="40">
                    <c:v>V</c:v>
                  </c:pt>
                  <c:pt idx="41">
                    <c:v>VI</c:v>
                  </c:pt>
                </c:lvl>
                <c:lvl>
                  <c:pt idx="0">
                    <c:v>2019</c:v>
                  </c:pt>
                  <c:pt idx="12">
                    <c:v>2020</c:v>
                  </c:pt>
                  <c:pt idx="24">
                    <c:v>2021</c:v>
                  </c:pt>
                  <c:pt idx="36">
                    <c:v>2022</c:v>
                  </c:pt>
                </c:lvl>
              </c:multiLvlStrCache>
            </c:multiLvlStrRef>
          </c:cat>
          <c:val>
            <c:numRef>
              <c:f>Arkusz1!$G$2:$G$61</c:f>
              <c:numCache>
                <c:formatCode>0.0</c:formatCode>
                <c:ptCount val="42"/>
                <c:pt idx="0">
                  <c:v>0.6</c:v>
                </c:pt>
                <c:pt idx="1">
                  <c:v>1.8</c:v>
                </c:pt>
                <c:pt idx="2">
                  <c:v>4.2</c:v>
                </c:pt>
                <c:pt idx="3">
                  <c:v>-0.5</c:v>
                </c:pt>
                <c:pt idx="4">
                  <c:v>3.5</c:v>
                </c:pt>
                <c:pt idx="5">
                  <c:v>3.9</c:v>
                </c:pt>
                <c:pt idx="6">
                  <c:v>2.8</c:v>
                </c:pt>
                <c:pt idx="7">
                  <c:v>2.2000000000000002</c:v>
                </c:pt>
                <c:pt idx="8">
                  <c:v>2.8</c:v>
                </c:pt>
                <c:pt idx="9">
                  <c:v>3.4</c:v>
                </c:pt>
                <c:pt idx="10">
                  <c:v>-3</c:v>
                </c:pt>
                <c:pt idx="11">
                  <c:v>-7.9</c:v>
                </c:pt>
                <c:pt idx="12">
                  <c:v>-7.7</c:v>
                </c:pt>
                <c:pt idx="13">
                  <c:v>-8.4</c:v>
                </c:pt>
                <c:pt idx="14">
                  <c:v>-10.1</c:v>
                </c:pt>
                <c:pt idx="15">
                  <c:v>-64.5</c:v>
                </c:pt>
                <c:pt idx="16">
                  <c:v>-48.9</c:v>
                </c:pt>
                <c:pt idx="17">
                  <c:v>-30.1</c:v>
                </c:pt>
                <c:pt idx="18">
                  <c:v>-18.399999999999999</c:v>
                </c:pt>
                <c:pt idx="19">
                  <c:v>-24.4</c:v>
                </c:pt>
                <c:pt idx="20">
                  <c:v>-22.4</c:v>
                </c:pt>
                <c:pt idx="21">
                  <c:v>-31.4</c:v>
                </c:pt>
                <c:pt idx="22">
                  <c:v>-45.9</c:v>
                </c:pt>
                <c:pt idx="23">
                  <c:v>-36.700000000000003</c:v>
                </c:pt>
                <c:pt idx="24">
                  <c:v>-35.700000000000003</c:v>
                </c:pt>
                <c:pt idx="25">
                  <c:v>-35</c:v>
                </c:pt>
                <c:pt idx="26">
                  <c:v>-31.5</c:v>
                </c:pt>
                <c:pt idx="27">
                  <c:v>-31.4</c:v>
                </c:pt>
                <c:pt idx="28">
                  <c:v>-16.7</c:v>
                </c:pt>
                <c:pt idx="29">
                  <c:v>-20</c:v>
                </c:pt>
                <c:pt idx="30">
                  <c:v>-20.100000000000001</c:v>
                </c:pt>
                <c:pt idx="31">
                  <c:v>-20</c:v>
                </c:pt>
                <c:pt idx="32">
                  <c:v>-20.8</c:v>
                </c:pt>
                <c:pt idx="33">
                  <c:v>-28</c:v>
                </c:pt>
                <c:pt idx="34">
                  <c:v>-34.200000000000003</c:v>
                </c:pt>
                <c:pt idx="35">
                  <c:v>-36.799999999999997</c:v>
                </c:pt>
                <c:pt idx="36">
                  <c:v>-41.3</c:v>
                </c:pt>
                <c:pt idx="37">
                  <c:v>-35.1</c:v>
                </c:pt>
                <c:pt idx="38">
                  <c:v>-57.1</c:v>
                </c:pt>
                <c:pt idx="39">
                  <c:v>-48.6</c:v>
                </c:pt>
                <c:pt idx="40">
                  <c:v>-51.8</c:v>
                </c:pt>
                <c:pt idx="41">
                  <c:v>-53.1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AF2-47EF-A7A9-311CA8DB1D98}"/>
            </c:ext>
          </c:extLst>
        </c:ser>
        <c:ser>
          <c:idx val="0"/>
          <c:order val="5"/>
          <c:tx>
            <c:strRef>
              <c:f>Arkusz1!$H$1</c:f>
              <c:strCache>
                <c:ptCount val="1"/>
                <c:pt idx="0">
                  <c:v>Obecne dokonyw. ważnych zakupów</c:v>
                </c:pt>
              </c:strCache>
            </c:strRef>
          </c:tx>
          <c:spPr>
            <a:ln w="28575" cap="rnd">
              <a:solidFill>
                <a:schemeClr val="tx1">
                  <a:alpha val="70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tx1">
                  <a:alpha val="70000"/>
                </a:schemeClr>
              </a:solidFill>
              <a:ln w="9525">
                <a:noFill/>
              </a:ln>
              <a:effectLst/>
            </c:spPr>
          </c:marker>
          <c:cat>
            <c:multiLvlStrRef>
              <c:f>Arkusz1!$A$2:$B$61</c:f>
              <c:multiLvlStrCache>
                <c:ptCount val="42"/>
                <c:lvl>
                  <c:pt idx="0">
                    <c:v>I</c:v>
                  </c:pt>
                  <c:pt idx="1">
                    <c:v>II</c:v>
                  </c:pt>
                  <c:pt idx="2">
                    <c:v>III</c:v>
                  </c:pt>
                  <c:pt idx="3">
                    <c:v>IV</c:v>
                  </c:pt>
                  <c:pt idx="4">
                    <c:v>V</c:v>
                  </c:pt>
                  <c:pt idx="5">
                    <c:v>VI</c:v>
                  </c:pt>
                  <c:pt idx="6">
                    <c:v>VII</c:v>
                  </c:pt>
                  <c:pt idx="7">
                    <c:v>VIII</c:v>
                  </c:pt>
                  <c:pt idx="8">
                    <c:v>IX</c:v>
                  </c:pt>
                  <c:pt idx="9">
                    <c:v>X</c:v>
                  </c:pt>
                  <c:pt idx="10">
                    <c:v>XI</c:v>
                  </c:pt>
                  <c:pt idx="11">
                    <c:v>XII</c:v>
                  </c:pt>
                  <c:pt idx="12">
                    <c:v>I</c:v>
                  </c:pt>
                  <c:pt idx="13">
                    <c:v>II</c:v>
                  </c:pt>
                  <c:pt idx="14">
                    <c:v>III</c:v>
                  </c:pt>
                  <c:pt idx="15">
                    <c:v>IV</c:v>
                  </c:pt>
                  <c:pt idx="16">
                    <c:v>V</c:v>
                  </c:pt>
                  <c:pt idx="17">
                    <c:v>VI</c:v>
                  </c:pt>
                  <c:pt idx="18">
                    <c:v>VII</c:v>
                  </c:pt>
                  <c:pt idx="19">
                    <c:v>VIII</c:v>
                  </c:pt>
                  <c:pt idx="20">
                    <c:v>IX</c:v>
                  </c:pt>
                  <c:pt idx="21">
                    <c:v>X</c:v>
                  </c:pt>
                  <c:pt idx="22">
                    <c:v>XI</c:v>
                  </c:pt>
                  <c:pt idx="23">
                    <c:v>XII</c:v>
                  </c:pt>
                  <c:pt idx="24">
                    <c:v>I</c:v>
                  </c:pt>
                  <c:pt idx="25">
                    <c:v>II</c:v>
                  </c:pt>
                  <c:pt idx="26">
                    <c:v>III</c:v>
                  </c:pt>
                  <c:pt idx="27">
                    <c:v>IV</c:v>
                  </c:pt>
                  <c:pt idx="28">
                    <c:v>V</c:v>
                  </c:pt>
                  <c:pt idx="29">
                    <c:v>VI</c:v>
                  </c:pt>
                  <c:pt idx="30">
                    <c:v>VII</c:v>
                  </c:pt>
                  <c:pt idx="31">
                    <c:v>VIII</c:v>
                  </c:pt>
                  <c:pt idx="32">
                    <c:v>IX</c:v>
                  </c:pt>
                  <c:pt idx="33">
                    <c:v>X</c:v>
                  </c:pt>
                  <c:pt idx="34">
                    <c:v>XI</c:v>
                  </c:pt>
                  <c:pt idx="35">
                    <c:v>XII</c:v>
                  </c:pt>
                  <c:pt idx="36">
                    <c:v>I</c:v>
                  </c:pt>
                  <c:pt idx="37">
                    <c:v>II</c:v>
                  </c:pt>
                  <c:pt idx="38">
                    <c:v>III</c:v>
                  </c:pt>
                  <c:pt idx="39">
                    <c:v>IV</c:v>
                  </c:pt>
                  <c:pt idx="40">
                    <c:v>V</c:v>
                  </c:pt>
                  <c:pt idx="41">
                    <c:v>VI</c:v>
                  </c:pt>
                </c:lvl>
                <c:lvl>
                  <c:pt idx="0">
                    <c:v>2019</c:v>
                  </c:pt>
                  <c:pt idx="12">
                    <c:v>2020</c:v>
                  </c:pt>
                  <c:pt idx="24">
                    <c:v>2021</c:v>
                  </c:pt>
                  <c:pt idx="36">
                    <c:v>2022</c:v>
                  </c:pt>
                </c:lvl>
              </c:multiLvlStrCache>
            </c:multiLvlStrRef>
          </c:cat>
          <c:val>
            <c:numRef>
              <c:f>Arkusz1!$H$2:$H$61</c:f>
              <c:numCache>
                <c:formatCode>0.0</c:formatCode>
                <c:ptCount val="42"/>
                <c:pt idx="0">
                  <c:v>14.9</c:v>
                </c:pt>
                <c:pt idx="1">
                  <c:v>11.9</c:v>
                </c:pt>
                <c:pt idx="2">
                  <c:v>14.5</c:v>
                </c:pt>
                <c:pt idx="3">
                  <c:v>15.4</c:v>
                </c:pt>
                <c:pt idx="4">
                  <c:v>16.7</c:v>
                </c:pt>
                <c:pt idx="5">
                  <c:v>17.100000000000001</c:v>
                </c:pt>
                <c:pt idx="6">
                  <c:v>16.2</c:v>
                </c:pt>
                <c:pt idx="7">
                  <c:v>18.5</c:v>
                </c:pt>
                <c:pt idx="8">
                  <c:v>19.399999999999999</c:v>
                </c:pt>
                <c:pt idx="9">
                  <c:v>18.2</c:v>
                </c:pt>
                <c:pt idx="10">
                  <c:v>16.100000000000001</c:v>
                </c:pt>
                <c:pt idx="11">
                  <c:v>17.899999999999999</c:v>
                </c:pt>
                <c:pt idx="12">
                  <c:v>16.100000000000001</c:v>
                </c:pt>
                <c:pt idx="13">
                  <c:v>11.5</c:v>
                </c:pt>
                <c:pt idx="14">
                  <c:v>11.5</c:v>
                </c:pt>
                <c:pt idx="15">
                  <c:v>-47.3</c:v>
                </c:pt>
                <c:pt idx="16">
                  <c:v>-35.700000000000003</c:v>
                </c:pt>
                <c:pt idx="17">
                  <c:v>-19</c:v>
                </c:pt>
                <c:pt idx="18">
                  <c:v>-15.7</c:v>
                </c:pt>
                <c:pt idx="19">
                  <c:v>-12.6</c:v>
                </c:pt>
                <c:pt idx="20">
                  <c:v>-9.8000000000000007</c:v>
                </c:pt>
                <c:pt idx="21">
                  <c:v>-17.100000000000001</c:v>
                </c:pt>
                <c:pt idx="22">
                  <c:v>-25.1</c:v>
                </c:pt>
                <c:pt idx="23">
                  <c:v>-17.100000000000001</c:v>
                </c:pt>
                <c:pt idx="24">
                  <c:v>-17.100000000000001</c:v>
                </c:pt>
                <c:pt idx="25">
                  <c:v>-20</c:v>
                </c:pt>
                <c:pt idx="26">
                  <c:v>-16</c:v>
                </c:pt>
                <c:pt idx="27">
                  <c:v>-16.7</c:v>
                </c:pt>
                <c:pt idx="28">
                  <c:v>-10.1</c:v>
                </c:pt>
                <c:pt idx="29">
                  <c:v>-7.8</c:v>
                </c:pt>
                <c:pt idx="30">
                  <c:v>-6.1</c:v>
                </c:pt>
                <c:pt idx="31">
                  <c:v>-11.6</c:v>
                </c:pt>
                <c:pt idx="32">
                  <c:v>-4.3</c:v>
                </c:pt>
                <c:pt idx="33">
                  <c:v>-12.3</c:v>
                </c:pt>
                <c:pt idx="34">
                  <c:v>-15.6</c:v>
                </c:pt>
                <c:pt idx="35">
                  <c:v>-22.1</c:v>
                </c:pt>
                <c:pt idx="36">
                  <c:v>-20.8</c:v>
                </c:pt>
                <c:pt idx="37">
                  <c:v>-24.4</c:v>
                </c:pt>
                <c:pt idx="38">
                  <c:v>-35.4</c:v>
                </c:pt>
                <c:pt idx="39">
                  <c:v>-32.9</c:v>
                </c:pt>
                <c:pt idx="40">
                  <c:v>-32.200000000000003</c:v>
                </c:pt>
                <c:pt idx="41">
                  <c:v>-40.1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AF2-47EF-A7A9-311CA8DB1D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0599904"/>
        <c:axId val="320598728"/>
      </c:lineChart>
      <c:catAx>
        <c:axId val="320599904"/>
        <c:scaling>
          <c:orientation val="minMax"/>
        </c:scaling>
        <c:delete val="0"/>
        <c:axPos val="b"/>
        <c:numFmt formatCode="d/mm" sourceLinked="0"/>
        <c:majorTickMark val="in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6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20598728"/>
        <c:crossesAt val="0"/>
        <c:auto val="1"/>
        <c:lblAlgn val="ctr"/>
        <c:lblOffset val="100"/>
        <c:noMultiLvlLbl val="0"/>
      </c:catAx>
      <c:valAx>
        <c:axId val="3205987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205999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6.6822253391625268E-4"/>
          <c:y val="0.83178335136222992"/>
          <c:w val="0.9993317774660837"/>
          <c:h val="0.168216586563043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7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0546769232871537E-2"/>
          <c:y val="0.12403682659834088"/>
          <c:w val="0.91936996161087892"/>
          <c:h val="0.59331270756533183"/>
        </c:manualLayout>
      </c:layout>
      <c:barChart>
        <c:barDir val="col"/>
        <c:grouping val="clustered"/>
        <c:varyColors val="0"/>
        <c:ser>
          <c:idx val="3"/>
          <c:order val="0"/>
          <c:tx>
            <c:strRef>
              <c:f>Arkusz1!$C$1</c:f>
              <c:strCache>
                <c:ptCount val="1"/>
                <c:pt idx="0">
                  <c:v>BWUK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cat>
            <c:strRef>
              <c:f>Arkusz1!$B$2:$B$30</c:f>
              <c:strCache>
                <c:ptCount val="24"/>
                <c:pt idx="0">
                  <c:v>1998</c:v>
                </c:pt>
                <c:pt idx="1">
                  <c:v>1999</c:v>
                </c:pt>
                <c:pt idx="2">
                  <c:v>2000</c:v>
                </c:pt>
                <c:pt idx="3">
                  <c:v>2001</c:v>
                </c:pt>
                <c:pt idx="4">
                  <c:v>2002</c:v>
                </c:pt>
                <c:pt idx="5">
                  <c:v>2003</c:v>
                </c:pt>
                <c:pt idx="6">
                  <c:v>2004</c:v>
                </c:pt>
                <c:pt idx="7">
                  <c:v>2005</c:v>
                </c:pt>
                <c:pt idx="8">
                  <c:v>2006</c:v>
                </c:pt>
                <c:pt idx="9">
                  <c:v>2007</c:v>
                </c:pt>
                <c:pt idx="10">
                  <c:v>2008</c:v>
                </c:pt>
                <c:pt idx="11">
                  <c:v>2009</c:v>
                </c:pt>
                <c:pt idx="12">
                  <c:v>2010</c:v>
                </c:pt>
                <c:pt idx="13">
                  <c:v>2011</c:v>
                </c:pt>
                <c:pt idx="14">
                  <c:v>2012</c:v>
                </c:pt>
                <c:pt idx="15">
                  <c:v>2013</c:v>
                </c:pt>
                <c:pt idx="16">
                  <c:v>2014</c:v>
                </c:pt>
                <c:pt idx="17">
                  <c:v>2015</c:v>
                </c:pt>
                <c:pt idx="18">
                  <c:v>2016</c:v>
                </c:pt>
                <c:pt idx="19">
                  <c:v>2017</c:v>
                </c:pt>
                <c:pt idx="20">
                  <c:v>2018</c:v>
                </c:pt>
                <c:pt idx="21">
                  <c:v>2019</c:v>
                </c:pt>
                <c:pt idx="22">
                  <c:v>2020</c:v>
                </c:pt>
                <c:pt idx="23">
                  <c:v>2021</c:v>
                </c:pt>
              </c:strCache>
            </c:strRef>
          </c:cat>
          <c:val>
            <c:numRef>
              <c:f>Arkusz1!$C$2:$C$30</c:f>
              <c:numCache>
                <c:formatCode>0.0_)</c:formatCode>
                <c:ptCount val="24"/>
                <c:pt idx="0">
                  <c:v>-20.8</c:v>
                </c:pt>
                <c:pt idx="1">
                  <c:v>-30</c:v>
                </c:pt>
                <c:pt idx="2">
                  <c:v>-33.700000000000003</c:v>
                </c:pt>
                <c:pt idx="3">
                  <c:v>-35.5</c:v>
                </c:pt>
                <c:pt idx="4">
                  <c:v>-37.5</c:v>
                </c:pt>
                <c:pt idx="5">
                  <c:v>-35.799999999999997</c:v>
                </c:pt>
                <c:pt idx="6">
                  <c:v>-31.8</c:v>
                </c:pt>
                <c:pt idx="7" formatCode="0.0">
                  <c:v>-22.1</c:v>
                </c:pt>
                <c:pt idx="8" formatCode="0.0">
                  <c:v>-14.9</c:v>
                </c:pt>
                <c:pt idx="9" formatCode="0.0">
                  <c:v>-7.1</c:v>
                </c:pt>
                <c:pt idx="10" formatCode="0.0">
                  <c:v>-8</c:v>
                </c:pt>
                <c:pt idx="11" formatCode="0.0">
                  <c:v>-22.3</c:v>
                </c:pt>
                <c:pt idx="12" formatCode="0.0">
                  <c:v>-16.899999999999999</c:v>
                </c:pt>
                <c:pt idx="13" formatCode="0.0">
                  <c:v>-25</c:v>
                </c:pt>
                <c:pt idx="14" formatCode="0.0">
                  <c:v>-29.5</c:v>
                </c:pt>
                <c:pt idx="15" formatCode="0.0">
                  <c:v>-26.7</c:v>
                </c:pt>
                <c:pt idx="16" formatCode="0.0">
                  <c:v>-17</c:v>
                </c:pt>
                <c:pt idx="17" formatCode="0.0">
                  <c:v>-10.9</c:v>
                </c:pt>
                <c:pt idx="18" formatCode="0.0">
                  <c:v>-5.2</c:v>
                </c:pt>
                <c:pt idx="19" formatCode="0.0">
                  <c:v>2.4</c:v>
                </c:pt>
                <c:pt idx="20" formatCode="0.0">
                  <c:v>5.7</c:v>
                </c:pt>
                <c:pt idx="21" formatCode="0.0">
                  <c:v>7.7</c:v>
                </c:pt>
                <c:pt idx="22" formatCode="0.0">
                  <c:v>-16.399999999999999</c:v>
                </c:pt>
                <c:pt idx="23" formatCode="0.0">
                  <c:v>-19.600000000000001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2F2-498E-B669-1117FC4FE8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20598336"/>
        <c:axId val="317012680"/>
      </c:barChart>
      <c:lineChart>
        <c:grouping val="standard"/>
        <c:varyColors val="0"/>
        <c:ser>
          <c:idx val="4"/>
          <c:order val="1"/>
          <c:tx>
            <c:strRef>
              <c:f>Arkusz1!$D$1</c:f>
              <c:strCache>
                <c:ptCount val="1"/>
                <c:pt idx="0">
                  <c:v>Zmiana syt. gosp. dom. w ostatnich 12 miesiącach</c:v>
                </c:pt>
              </c:strCache>
            </c:strRef>
          </c:tx>
          <c:spPr>
            <a:ln w="28575" cap="rnd">
              <a:solidFill>
                <a:schemeClr val="tx1">
                  <a:alpha val="50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tx1">
                  <a:alpha val="50000"/>
                </a:schemeClr>
              </a:solidFill>
              <a:ln w="9525">
                <a:noFill/>
              </a:ln>
              <a:effectLst/>
            </c:spPr>
          </c:marker>
          <c:cat>
            <c:strRef>
              <c:f>Arkusz1!$B$2:$B$30</c:f>
              <c:strCache>
                <c:ptCount val="24"/>
                <c:pt idx="0">
                  <c:v>1998</c:v>
                </c:pt>
                <c:pt idx="1">
                  <c:v>1999</c:v>
                </c:pt>
                <c:pt idx="2">
                  <c:v>2000</c:v>
                </c:pt>
                <c:pt idx="3">
                  <c:v>2001</c:v>
                </c:pt>
                <c:pt idx="4">
                  <c:v>2002</c:v>
                </c:pt>
                <c:pt idx="5">
                  <c:v>2003</c:v>
                </c:pt>
                <c:pt idx="6">
                  <c:v>2004</c:v>
                </c:pt>
                <c:pt idx="7">
                  <c:v>2005</c:v>
                </c:pt>
                <c:pt idx="8">
                  <c:v>2006</c:v>
                </c:pt>
                <c:pt idx="9">
                  <c:v>2007</c:v>
                </c:pt>
                <c:pt idx="10">
                  <c:v>2008</c:v>
                </c:pt>
                <c:pt idx="11">
                  <c:v>2009</c:v>
                </c:pt>
                <c:pt idx="12">
                  <c:v>2010</c:v>
                </c:pt>
                <c:pt idx="13">
                  <c:v>2011</c:v>
                </c:pt>
                <c:pt idx="14">
                  <c:v>2012</c:v>
                </c:pt>
                <c:pt idx="15">
                  <c:v>2013</c:v>
                </c:pt>
                <c:pt idx="16">
                  <c:v>2014</c:v>
                </c:pt>
                <c:pt idx="17">
                  <c:v>2015</c:v>
                </c:pt>
                <c:pt idx="18">
                  <c:v>2016</c:v>
                </c:pt>
                <c:pt idx="19">
                  <c:v>2017</c:v>
                </c:pt>
                <c:pt idx="20">
                  <c:v>2018</c:v>
                </c:pt>
                <c:pt idx="21">
                  <c:v>2019</c:v>
                </c:pt>
                <c:pt idx="22">
                  <c:v>2020</c:v>
                </c:pt>
                <c:pt idx="23">
                  <c:v>2021</c:v>
                </c:pt>
              </c:strCache>
            </c:strRef>
          </c:cat>
          <c:val>
            <c:numRef>
              <c:f>Arkusz1!$D$2:$D$30</c:f>
              <c:numCache>
                <c:formatCode>0.0_)</c:formatCode>
                <c:ptCount val="24"/>
                <c:pt idx="0">
                  <c:v>-28.6</c:v>
                </c:pt>
                <c:pt idx="1">
                  <c:v>-36.299999999999997</c:v>
                </c:pt>
                <c:pt idx="2">
                  <c:v>-40.6</c:v>
                </c:pt>
                <c:pt idx="3">
                  <c:v>-39.700000000000003</c:v>
                </c:pt>
                <c:pt idx="4">
                  <c:v>-39.6</c:v>
                </c:pt>
                <c:pt idx="5">
                  <c:v>-38.1</c:v>
                </c:pt>
                <c:pt idx="6">
                  <c:v>-33.1</c:v>
                </c:pt>
                <c:pt idx="7" formatCode="0.0">
                  <c:v>-27</c:v>
                </c:pt>
                <c:pt idx="8" formatCode="0.0">
                  <c:v>-18.2</c:v>
                </c:pt>
                <c:pt idx="9" formatCode="0.0">
                  <c:v>-10.9</c:v>
                </c:pt>
                <c:pt idx="10" formatCode="0.0">
                  <c:v>-10.6</c:v>
                </c:pt>
                <c:pt idx="11" formatCode="0.0">
                  <c:v>-18.100000000000001</c:v>
                </c:pt>
                <c:pt idx="12" formatCode="0.0">
                  <c:v>-17.2</c:v>
                </c:pt>
                <c:pt idx="13" formatCode="0.0">
                  <c:v>-22.4</c:v>
                </c:pt>
                <c:pt idx="14" formatCode="0.0">
                  <c:v>-25.4</c:v>
                </c:pt>
                <c:pt idx="15" formatCode="0.0">
                  <c:v>-21.9</c:v>
                </c:pt>
                <c:pt idx="16" formatCode="0.0">
                  <c:v>-15.7</c:v>
                </c:pt>
                <c:pt idx="17" formatCode="0.0">
                  <c:v>-10.7</c:v>
                </c:pt>
                <c:pt idx="18" formatCode="0.0">
                  <c:v>-3.9</c:v>
                </c:pt>
                <c:pt idx="19" formatCode="0.0">
                  <c:v>0.1</c:v>
                </c:pt>
                <c:pt idx="20" formatCode="0.0">
                  <c:v>0.6</c:v>
                </c:pt>
                <c:pt idx="21" formatCode="0.0">
                  <c:v>4.8</c:v>
                </c:pt>
                <c:pt idx="22" formatCode="0.0">
                  <c:v>-6.5</c:v>
                </c:pt>
                <c:pt idx="23" formatCode="0.0">
                  <c:v>-10.3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2F2-498E-B669-1117FC4FE837}"/>
            </c:ext>
          </c:extLst>
        </c:ser>
        <c:ser>
          <c:idx val="0"/>
          <c:order val="2"/>
          <c:tx>
            <c:strRef>
              <c:f>Arkusz1!$E$1</c:f>
              <c:strCache>
                <c:ptCount val="1"/>
                <c:pt idx="0">
                  <c:v>Zmiana syt. gosp. dom. w najbliższych 12 miesiącach</c:v>
                </c:pt>
              </c:strCache>
            </c:strRef>
          </c:tx>
          <c:spPr>
            <a:ln w="28575" cap="rnd">
              <a:solidFill>
                <a:srgbClr val="66B68E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66B68E"/>
              </a:solidFill>
              <a:ln w="9525">
                <a:noFill/>
              </a:ln>
              <a:effectLst/>
            </c:spPr>
          </c:marker>
          <c:cat>
            <c:strRef>
              <c:f>Arkusz1!$B$2:$B$30</c:f>
              <c:strCache>
                <c:ptCount val="24"/>
                <c:pt idx="0">
                  <c:v>1998</c:v>
                </c:pt>
                <c:pt idx="1">
                  <c:v>1999</c:v>
                </c:pt>
                <c:pt idx="2">
                  <c:v>2000</c:v>
                </c:pt>
                <c:pt idx="3">
                  <c:v>2001</c:v>
                </c:pt>
                <c:pt idx="4">
                  <c:v>2002</c:v>
                </c:pt>
                <c:pt idx="5">
                  <c:v>2003</c:v>
                </c:pt>
                <c:pt idx="6">
                  <c:v>2004</c:v>
                </c:pt>
                <c:pt idx="7">
                  <c:v>2005</c:v>
                </c:pt>
                <c:pt idx="8">
                  <c:v>2006</c:v>
                </c:pt>
                <c:pt idx="9">
                  <c:v>2007</c:v>
                </c:pt>
                <c:pt idx="10">
                  <c:v>2008</c:v>
                </c:pt>
                <c:pt idx="11">
                  <c:v>2009</c:v>
                </c:pt>
                <c:pt idx="12">
                  <c:v>2010</c:v>
                </c:pt>
                <c:pt idx="13">
                  <c:v>2011</c:v>
                </c:pt>
                <c:pt idx="14">
                  <c:v>2012</c:v>
                </c:pt>
                <c:pt idx="15">
                  <c:v>2013</c:v>
                </c:pt>
                <c:pt idx="16">
                  <c:v>2014</c:v>
                </c:pt>
                <c:pt idx="17">
                  <c:v>2015</c:v>
                </c:pt>
                <c:pt idx="18">
                  <c:v>2016</c:v>
                </c:pt>
                <c:pt idx="19">
                  <c:v>2017</c:v>
                </c:pt>
                <c:pt idx="20">
                  <c:v>2018</c:v>
                </c:pt>
                <c:pt idx="21">
                  <c:v>2019</c:v>
                </c:pt>
                <c:pt idx="22">
                  <c:v>2020</c:v>
                </c:pt>
                <c:pt idx="23">
                  <c:v>2021</c:v>
                </c:pt>
              </c:strCache>
            </c:strRef>
          </c:cat>
          <c:val>
            <c:numRef>
              <c:f>Arkusz1!$E$2:$E$30</c:f>
              <c:numCache>
                <c:formatCode>0.0_)</c:formatCode>
                <c:ptCount val="24"/>
                <c:pt idx="0">
                  <c:v>-19.2</c:v>
                </c:pt>
                <c:pt idx="1">
                  <c:v>-25.3</c:v>
                </c:pt>
                <c:pt idx="2">
                  <c:v>-26.8</c:v>
                </c:pt>
                <c:pt idx="3">
                  <c:v>-25.8</c:v>
                </c:pt>
                <c:pt idx="4">
                  <c:v>-27.8</c:v>
                </c:pt>
                <c:pt idx="5">
                  <c:v>-24.5</c:v>
                </c:pt>
                <c:pt idx="6">
                  <c:v>-22.3</c:v>
                </c:pt>
                <c:pt idx="7" formatCode="0.0">
                  <c:v>-12</c:v>
                </c:pt>
                <c:pt idx="8" formatCode="0.0">
                  <c:v>-6.1</c:v>
                </c:pt>
                <c:pt idx="9" formatCode="0.0">
                  <c:v>-1.9</c:v>
                </c:pt>
                <c:pt idx="10" formatCode="0.0">
                  <c:v>-4.5</c:v>
                </c:pt>
                <c:pt idx="11" formatCode="0.0">
                  <c:v>-11.1</c:v>
                </c:pt>
                <c:pt idx="12" formatCode="0.0">
                  <c:v>-8.1999999999999993</c:v>
                </c:pt>
                <c:pt idx="13" formatCode="0.0">
                  <c:v>-14.6</c:v>
                </c:pt>
                <c:pt idx="14" formatCode="0.0">
                  <c:v>-18.5</c:v>
                </c:pt>
                <c:pt idx="15" formatCode="0.0">
                  <c:v>-13.6</c:v>
                </c:pt>
                <c:pt idx="16" formatCode="0.0">
                  <c:v>-7.3</c:v>
                </c:pt>
                <c:pt idx="17" formatCode="0.0">
                  <c:v>-2.8</c:v>
                </c:pt>
                <c:pt idx="18" formatCode="0.0">
                  <c:v>0.9</c:v>
                </c:pt>
                <c:pt idx="19" formatCode="0.0">
                  <c:v>2.8</c:v>
                </c:pt>
                <c:pt idx="20" formatCode="0.0">
                  <c:v>3.6</c:v>
                </c:pt>
                <c:pt idx="21" formatCode="0.0">
                  <c:v>6.3</c:v>
                </c:pt>
                <c:pt idx="22" formatCode="0.0">
                  <c:v>-8.4</c:v>
                </c:pt>
                <c:pt idx="23" formatCode="0.0">
                  <c:v>-8.1999999999999993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2F2-498E-B669-1117FC4FE837}"/>
            </c:ext>
          </c:extLst>
        </c:ser>
        <c:ser>
          <c:idx val="5"/>
          <c:order val="3"/>
          <c:tx>
            <c:strRef>
              <c:f>Arkusz1!$F$1</c:f>
              <c:strCache>
                <c:ptCount val="1"/>
                <c:pt idx="0">
                  <c:v>Zmiana syt. kraju w ostatnich 12 miesiącach</c:v>
                </c:pt>
              </c:strCache>
            </c:strRef>
          </c:tx>
          <c:spPr>
            <a:ln w="28575" cap="rnd">
              <a:solidFill>
                <a:srgbClr val="00854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008542"/>
              </a:solidFill>
              <a:ln w="9525">
                <a:noFill/>
              </a:ln>
              <a:effectLst/>
            </c:spPr>
          </c:marker>
          <c:cat>
            <c:strRef>
              <c:f>Arkusz1!$B$2:$B$30</c:f>
              <c:strCache>
                <c:ptCount val="24"/>
                <c:pt idx="0">
                  <c:v>1998</c:v>
                </c:pt>
                <c:pt idx="1">
                  <c:v>1999</c:v>
                </c:pt>
                <c:pt idx="2">
                  <c:v>2000</c:v>
                </c:pt>
                <c:pt idx="3">
                  <c:v>2001</c:v>
                </c:pt>
                <c:pt idx="4">
                  <c:v>2002</c:v>
                </c:pt>
                <c:pt idx="5">
                  <c:v>2003</c:v>
                </c:pt>
                <c:pt idx="6">
                  <c:v>2004</c:v>
                </c:pt>
                <c:pt idx="7">
                  <c:v>2005</c:v>
                </c:pt>
                <c:pt idx="8">
                  <c:v>2006</c:v>
                </c:pt>
                <c:pt idx="9">
                  <c:v>2007</c:v>
                </c:pt>
                <c:pt idx="10">
                  <c:v>2008</c:v>
                </c:pt>
                <c:pt idx="11">
                  <c:v>2009</c:v>
                </c:pt>
                <c:pt idx="12">
                  <c:v>2010</c:v>
                </c:pt>
                <c:pt idx="13">
                  <c:v>2011</c:v>
                </c:pt>
                <c:pt idx="14">
                  <c:v>2012</c:v>
                </c:pt>
                <c:pt idx="15">
                  <c:v>2013</c:v>
                </c:pt>
                <c:pt idx="16">
                  <c:v>2014</c:v>
                </c:pt>
                <c:pt idx="17">
                  <c:v>2015</c:v>
                </c:pt>
                <c:pt idx="18">
                  <c:v>2016</c:v>
                </c:pt>
                <c:pt idx="19">
                  <c:v>2017</c:v>
                </c:pt>
                <c:pt idx="20">
                  <c:v>2018</c:v>
                </c:pt>
                <c:pt idx="21">
                  <c:v>2019</c:v>
                </c:pt>
                <c:pt idx="22">
                  <c:v>2020</c:v>
                </c:pt>
                <c:pt idx="23">
                  <c:v>2021</c:v>
                </c:pt>
              </c:strCache>
            </c:strRef>
          </c:cat>
          <c:val>
            <c:numRef>
              <c:f>Arkusz1!$F$2:$F$30</c:f>
              <c:numCache>
                <c:formatCode>0.0_)</c:formatCode>
                <c:ptCount val="24"/>
                <c:pt idx="0">
                  <c:v>-22.3</c:v>
                </c:pt>
                <c:pt idx="1">
                  <c:v>-37.9</c:v>
                </c:pt>
                <c:pt idx="2">
                  <c:v>-45.8</c:v>
                </c:pt>
                <c:pt idx="3">
                  <c:v>-51.8</c:v>
                </c:pt>
                <c:pt idx="4">
                  <c:v>-52.9</c:v>
                </c:pt>
                <c:pt idx="5">
                  <c:v>-51.7</c:v>
                </c:pt>
                <c:pt idx="6">
                  <c:v>-49.5</c:v>
                </c:pt>
                <c:pt idx="7" formatCode="0.0">
                  <c:v>-38.5</c:v>
                </c:pt>
                <c:pt idx="8" formatCode="0.0">
                  <c:v>-26.2</c:v>
                </c:pt>
                <c:pt idx="9" formatCode="0.0">
                  <c:v>-17.7</c:v>
                </c:pt>
                <c:pt idx="10" formatCode="0.0">
                  <c:v>-16.600000000000001</c:v>
                </c:pt>
                <c:pt idx="11" formatCode="0.0">
                  <c:v>-40</c:v>
                </c:pt>
                <c:pt idx="12" formatCode="0.0">
                  <c:v>-31.2</c:v>
                </c:pt>
                <c:pt idx="13" formatCode="0.0">
                  <c:v>-41.5</c:v>
                </c:pt>
                <c:pt idx="14" formatCode="0.0">
                  <c:v>-46.5</c:v>
                </c:pt>
                <c:pt idx="15" formatCode="0.0">
                  <c:v>-45.2</c:v>
                </c:pt>
                <c:pt idx="16" formatCode="0.0">
                  <c:v>-29.9</c:v>
                </c:pt>
                <c:pt idx="17" formatCode="0.0">
                  <c:v>-21.5</c:v>
                </c:pt>
                <c:pt idx="18" formatCode="0.0">
                  <c:v>-11</c:v>
                </c:pt>
                <c:pt idx="19" formatCode="0.0">
                  <c:v>1.8</c:v>
                </c:pt>
                <c:pt idx="20" formatCode="0.0">
                  <c:v>8.6999999999999993</c:v>
                </c:pt>
                <c:pt idx="21" formatCode="0.0">
                  <c:v>9.6999999999999993</c:v>
                </c:pt>
                <c:pt idx="22" formatCode="0.0">
                  <c:v>-24.9</c:v>
                </c:pt>
                <c:pt idx="23" formatCode="0.0">
                  <c:v>-38.4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2F2-498E-B669-1117FC4FE837}"/>
            </c:ext>
          </c:extLst>
        </c:ser>
        <c:ser>
          <c:idx val="1"/>
          <c:order val="4"/>
          <c:tx>
            <c:strRef>
              <c:f>Arkusz1!$G$1</c:f>
              <c:strCache>
                <c:ptCount val="1"/>
                <c:pt idx="0">
                  <c:v>Zmiana syt. kraju w najbliższych 12 miesiącach</c:v>
                </c:pt>
              </c:strCache>
            </c:strRef>
          </c:tx>
          <c:spPr>
            <a:ln w="28575" cap="rnd">
              <a:solidFill>
                <a:srgbClr val="6677AD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6677AD"/>
              </a:solidFill>
              <a:ln w="9525">
                <a:noFill/>
              </a:ln>
              <a:effectLst/>
            </c:spPr>
          </c:marker>
          <c:cat>
            <c:strRef>
              <c:f>Arkusz1!$B$2:$B$30</c:f>
              <c:strCache>
                <c:ptCount val="24"/>
                <c:pt idx="0">
                  <c:v>1998</c:v>
                </c:pt>
                <c:pt idx="1">
                  <c:v>1999</c:v>
                </c:pt>
                <c:pt idx="2">
                  <c:v>2000</c:v>
                </c:pt>
                <c:pt idx="3">
                  <c:v>2001</c:v>
                </c:pt>
                <c:pt idx="4">
                  <c:v>2002</c:v>
                </c:pt>
                <c:pt idx="5">
                  <c:v>2003</c:v>
                </c:pt>
                <c:pt idx="6">
                  <c:v>2004</c:v>
                </c:pt>
                <c:pt idx="7">
                  <c:v>2005</c:v>
                </c:pt>
                <c:pt idx="8">
                  <c:v>2006</c:v>
                </c:pt>
                <c:pt idx="9">
                  <c:v>2007</c:v>
                </c:pt>
                <c:pt idx="10">
                  <c:v>2008</c:v>
                </c:pt>
                <c:pt idx="11">
                  <c:v>2009</c:v>
                </c:pt>
                <c:pt idx="12">
                  <c:v>2010</c:v>
                </c:pt>
                <c:pt idx="13">
                  <c:v>2011</c:v>
                </c:pt>
                <c:pt idx="14">
                  <c:v>2012</c:v>
                </c:pt>
                <c:pt idx="15">
                  <c:v>2013</c:v>
                </c:pt>
                <c:pt idx="16">
                  <c:v>2014</c:v>
                </c:pt>
                <c:pt idx="17">
                  <c:v>2015</c:v>
                </c:pt>
                <c:pt idx="18">
                  <c:v>2016</c:v>
                </c:pt>
                <c:pt idx="19">
                  <c:v>2017</c:v>
                </c:pt>
                <c:pt idx="20">
                  <c:v>2018</c:v>
                </c:pt>
                <c:pt idx="21">
                  <c:v>2019</c:v>
                </c:pt>
                <c:pt idx="22">
                  <c:v>2020</c:v>
                </c:pt>
                <c:pt idx="23">
                  <c:v>2021</c:v>
                </c:pt>
              </c:strCache>
            </c:strRef>
          </c:cat>
          <c:val>
            <c:numRef>
              <c:f>Arkusz1!$G$2:$G$30</c:f>
              <c:numCache>
                <c:formatCode>0.0_)</c:formatCode>
                <c:ptCount val="24"/>
                <c:pt idx="0">
                  <c:v>-17</c:v>
                </c:pt>
                <c:pt idx="1">
                  <c:v>-29.7</c:v>
                </c:pt>
                <c:pt idx="2">
                  <c:v>-29.5</c:v>
                </c:pt>
                <c:pt idx="3">
                  <c:v>-32.200000000000003</c:v>
                </c:pt>
                <c:pt idx="4">
                  <c:v>-35.1</c:v>
                </c:pt>
                <c:pt idx="5">
                  <c:v>-35.200000000000003</c:v>
                </c:pt>
                <c:pt idx="6">
                  <c:v>-30.8</c:v>
                </c:pt>
                <c:pt idx="7" formatCode="0.0">
                  <c:v>-16.7</c:v>
                </c:pt>
                <c:pt idx="8" formatCode="0.0">
                  <c:v>-13</c:v>
                </c:pt>
                <c:pt idx="9" formatCode="0.0">
                  <c:v>-6.6</c:v>
                </c:pt>
                <c:pt idx="10" formatCode="0.0">
                  <c:v>-9.6999999999999993</c:v>
                </c:pt>
                <c:pt idx="11" formatCode="0.0">
                  <c:v>-26.5</c:v>
                </c:pt>
                <c:pt idx="12" formatCode="0.0">
                  <c:v>-18.899999999999999</c:v>
                </c:pt>
                <c:pt idx="13" formatCode="0.0">
                  <c:v>-30.8</c:v>
                </c:pt>
                <c:pt idx="14" formatCode="0.0">
                  <c:v>-38</c:v>
                </c:pt>
                <c:pt idx="15" formatCode="0.0">
                  <c:v>-31.2</c:v>
                </c:pt>
                <c:pt idx="16" formatCode="0.0">
                  <c:v>-18.399999999999999</c:v>
                </c:pt>
                <c:pt idx="17" formatCode="0.0">
                  <c:v>-11.4</c:v>
                </c:pt>
                <c:pt idx="18" formatCode="0.0">
                  <c:v>-9.4</c:v>
                </c:pt>
                <c:pt idx="19" formatCode="0.0">
                  <c:v>-1.8</c:v>
                </c:pt>
                <c:pt idx="20" formatCode="0.0">
                  <c:v>2.8</c:v>
                </c:pt>
                <c:pt idx="21" formatCode="0.0">
                  <c:v>1.2</c:v>
                </c:pt>
                <c:pt idx="22" formatCode="0.0">
                  <c:v>-29.1</c:v>
                </c:pt>
                <c:pt idx="23" formatCode="0.0">
                  <c:v>-27.5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2F2-498E-B669-1117FC4FE837}"/>
            </c:ext>
          </c:extLst>
        </c:ser>
        <c:ser>
          <c:idx val="2"/>
          <c:order val="5"/>
          <c:tx>
            <c:strRef>
              <c:f>Arkusz1!$H$1</c:f>
              <c:strCache>
                <c:ptCount val="1"/>
                <c:pt idx="0">
                  <c:v>Obecne dokonyw. ważnych zakupów</c:v>
                </c:pt>
              </c:strCache>
            </c:strRef>
          </c:tx>
          <c:spPr>
            <a:ln w="28575" cap="rnd">
              <a:solidFill>
                <a:srgbClr val="000000">
                  <a:alpha val="70000"/>
                </a:srgb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000000">
                  <a:alpha val="70000"/>
                </a:srgbClr>
              </a:solidFill>
              <a:ln w="9525">
                <a:noFill/>
              </a:ln>
              <a:effectLst/>
            </c:spPr>
          </c:marker>
          <c:cat>
            <c:strRef>
              <c:f>Arkusz1!$B$2:$B$30</c:f>
              <c:strCache>
                <c:ptCount val="24"/>
                <c:pt idx="0">
                  <c:v>1998</c:v>
                </c:pt>
                <c:pt idx="1">
                  <c:v>1999</c:v>
                </c:pt>
                <c:pt idx="2">
                  <c:v>2000</c:v>
                </c:pt>
                <c:pt idx="3">
                  <c:v>2001</c:v>
                </c:pt>
                <c:pt idx="4">
                  <c:v>2002</c:v>
                </c:pt>
                <c:pt idx="5">
                  <c:v>2003</c:v>
                </c:pt>
                <c:pt idx="6">
                  <c:v>2004</c:v>
                </c:pt>
                <c:pt idx="7">
                  <c:v>2005</c:v>
                </c:pt>
                <c:pt idx="8">
                  <c:v>2006</c:v>
                </c:pt>
                <c:pt idx="9">
                  <c:v>2007</c:v>
                </c:pt>
                <c:pt idx="10">
                  <c:v>2008</c:v>
                </c:pt>
                <c:pt idx="11">
                  <c:v>2009</c:v>
                </c:pt>
                <c:pt idx="12">
                  <c:v>2010</c:v>
                </c:pt>
                <c:pt idx="13">
                  <c:v>2011</c:v>
                </c:pt>
                <c:pt idx="14">
                  <c:v>2012</c:v>
                </c:pt>
                <c:pt idx="15">
                  <c:v>2013</c:v>
                </c:pt>
                <c:pt idx="16">
                  <c:v>2014</c:v>
                </c:pt>
                <c:pt idx="17">
                  <c:v>2015</c:v>
                </c:pt>
                <c:pt idx="18">
                  <c:v>2016</c:v>
                </c:pt>
                <c:pt idx="19">
                  <c:v>2017</c:v>
                </c:pt>
                <c:pt idx="20">
                  <c:v>2018</c:v>
                </c:pt>
                <c:pt idx="21">
                  <c:v>2019</c:v>
                </c:pt>
                <c:pt idx="22">
                  <c:v>2020</c:v>
                </c:pt>
                <c:pt idx="23">
                  <c:v>2021</c:v>
                </c:pt>
              </c:strCache>
            </c:strRef>
          </c:cat>
          <c:val>
            <c:numRef>
              <c:f>Arkusz1!$H$2:$H$30</c:f>
              <c:numCache>
                <c:formatCode>0.0_)</c:formatCode>
                <c:ptCount val="24"/>
                <c:pt idx="0">
                  <c:v>-16.600000000000001</c:v>
                </c:pt>
                <c:pt idx="1">
                  <c:v>-21</c:v>
                </c:pt>
                <c:pt idx="2">
                  <c:v>-25.8</c:v>
                </c:pt>
                <c:pt idx="3">
                  <c:v>-27.8</c:v>
                </c:pt>
                <c:pt idx="4">
                  <c:v>-32.1</c:v>
                </c:pt>
                <c:pt idx="5">
                  <c:v>-29.4</c:v>
                </c:pt>
                <c:pt idx="6">
                  <c:v>-23.3</c:v>
                </c:pt>
                <c:pt idx="7" formatCode="0.0">
                  <c:v>-16.399999999999999</c:v>
                </c:pt>
                <c:pt idx="8" formatCode="0.0">
                  <c:v>-11.1</c:v>
                </c:pt>
                <c:pt idx="9" formatCode="0.0">
                  <c:v>1.3</c:v>
                </c:pt>
                <c:pt idx="10" formatCode="0.0">
                  <c:v>1.2</c:v>
                </c:pt>
                <c:pt idx="11" formatCode="0.0">
                  <c:v>-16.100000000000001</c:v>
                </c:pt>
                <c:pt idx="12" formatCode="0.0">
                  <c:v>-9.1999999999999993</c:v>
                </c:pt>
                <c:pt idx="13" formatCode="0.0">
                  <c:v>-15.9</c:v>
                </c:pt>
                <c:pt idx="14" formatCode="0.0">
                  <c:v>-19.3</c:v>
                </c:pt>
                <c:pt idx="15" formatCode="0.0">
                  <c:v>-21.6</c:v>
                </c:pt>
                <c:pt idx="16" formatCode="0.0">
                  <c:v>-13.7</c:v>
                </c:pt>
                <c:pt idx="17" formatCode="0.0">
                  <c:v>-8.1999999999999993</c:v>
                </c:pt>
                <c:pt idx="18" formatCode="0.0">
                  <c:v>-2.5</c:v>
                </c:pt>
                <c:pt idx="19" formatCode="0.0">
                  <c:v>9.1999999999999993</c:v>
                </c:pt>
                <c:pt idx="20" formatCode="General">
                  <c:v>12.8</c:v>
                </c:pt>
                <c:pt idx="21" formatCode="General">
                  <c:v>16.399999999999999</c:v>
                </c:pt>
                <c:pt idx="22" formatCode="General">
                  <c:v>-13.4</c:v>
                </c:pt>
                <c:pt idx="23" formatCode="General">
                  <c:v>-13.3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D2F2-498E-B669-1117FC4FE8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0598336"/>
        <c:axId val="317012680"/>
      </c:lineChart>
      <c:catAx>
        <c:axId val="320598336"/>
        <c:scaling>
          <c:orientation val="minMax"/>
        </c:scaling>
        <c:delete val="0"/>
        <c:axPos val="b"/>
        <c:numFmt formatCode="d/mm" sourceLinked="0"/>
        <c:majorTickMark val="in"/>
        <c:minorTickMark val="none"/>
        <c:tickLblPos val="low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7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17012680"/>
        <c:crossesAt val="0"/>
        <c:auto val="0"/>
        <c:lblAlgn val="ctr"/>
        <c:lblOffset val="100"/>
        <c:tickLblSkip val="1"/>
        <c:noMultiLvlLbl val="0"/>
      </c:catAx>
      <c:valAx>
        <c:axId val="317012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205983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6.6822253391625268E-4"/>
          <c:y val="0.86735319766516639"/>
          <c:w val="0.9993317774660837"/>
          <c:h val="0.1326468023348334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7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2.85158100059365E-2"/>
          <c:w val="0.92572481061659784"/>
          <c:h val="0.69522074916354304"/>
        </c:manualLayout>
      </c:layout>
      <c:barChart>
        <c:barDir val="col"/>
        <c:grouping val="clustered"/>
        <c:varyColors val="0"/>
        <c:ser>
          <c:idx val="4"/>
          <c:order val="0"/>
          <c:tx>
            <c:strRef>
              <c:f>Arkusz1!$C$1</c:f>
              <c:strCache>
                <c:ptCount val="1"/>
                <c:pt idx="0">
                  <c:v>WWUK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cat>
            <c:multiLvlStrRef>
              <c:f>Arkusz1!$A$2:$B$61</c:f>
              <c:multiLvlStrCache>
                <c:ptCount val="42"/>
                <c:lvl>
                  <c:pt idx="0">
                    <c:v>I</c:v>
                  </c:pt>
                  <c:pt idx="1">
                    <c:v>II</c:v>
                  </c:pt>
                  <c:pt idx="2">
                    <c:v>III</c:v>
                  </c:pt>
                  <c:pt idx="3">
                    <c:v>IV</c:v>
                  </c:pt>
                  <c:pt idx="4">
                    <c:v>V</c:v>
                  </c:pt>
                  <c:pt idx="5">
                    <c:v>VI</c:v>
                  </c:pt>
                  <c:pt idx="6">
                    <c:v>VII</c:v>
                  </c:pt>
                  <c:pt idx="7">
                    <c:v>VIII</c:v>
                  </c:pt>
                  <c:pt idx="8">
                    <c:v>IX</c:v>
                  </c:pt>
                  <c:pt idx="9">
                    <c:v>X</c:v>
                  </c:pt>
                  <c:pt idx="10">
                    <c:v>XI</c:v>
                  </c:pt>
                  <c:pt idx="11">
                    <c:v>XII</c:v>
                  </c:pt>
                  <c:pt idx="12">
                    <c:v>I</c:v>
                  </c:pt>
                  <c:pt idx="13">
                    <c:v>II</c:v>
                  </c:pt>
                  <c:pt idx="14">
                    <c:v>III</c:v>
                  </c:pt>
                  <c:pt idx="15">
                    <c:v>IV</c:v>
                  </c:pt>
                  <c:pt idx="16">
                    <c:v>V</c:v>
                  </c:pt>
                  <c:pt idx="17">
                    <c:v>VI</c:v>
                  </c:pt>
                  <c:pt idx="18">
                    <c:v>VII</c:v>
                  </c:pt>
                  <c:pt idx="19">
                    <c:v>VIII</c:v>
                  </c:pt>
                  <c:pt idx="20">
                    <c:v>IX</c:v>
                  </c:pt>
                  <c:pt idx="21">
                    <c:v>X</c:v>
                  </c:pt>
                  <c:pt idx="22">
                    <c:v>XI</c:v>
                  </c:pt>
                  <c:pt idx="23">
                    <c:v>XII</c:v>
                  </c:pt>
                  <c:pt idx="24">
                    <c:v>I</c:v>
                  </c:pt>
                  <c:pt idx="25">
                    <c:v>II</c:v>
                  </c:pt>
                  <c:pt idx="26">
                    <c:v>III</c:v>
                  </c:pt>
                  <c:pt idx="27">
                    <c:v>IV</c:v>
                  </c:pt>
                  <c:pt idx="28">
                    <c:v>V</c:v>
                  </c:pt>
                  <c:pt idx="29">
                    <c:v>VI</c:v>
                  </c:pt>
                  <c:pt idx="30">
                    <c:v>VII</c:v>
                  </c:pt>
                  <c:pt idx="31">
                    <c:v>VIII</c:v>
                  </c:pt>
                  <c:pt idx="32">
                    <c:v>IX</c:v>
                  </c:pt>
                  <c:pt idx="33">
                    <c:v>X</c:v>
                  </c:pt>
                  <c:pt idx="34">
                    <c:v>XI</c:v>
                  </c:pt>
                  <c:pt idx="35">
                    <c:v>XII</c:v>
                  </c:pt>
                  <c:pt idx="36">
                    <c:v>I</c:v>
                  </c:pt>
                  <c:pt idx="37">
                    <c:v>II</c:v>
                  </c:pt>
                  <c:pt idx="38">
                    <c:v>III</c:v>
                  </c:pt>
                  <c:pt idx="39">
                    <c:v>IV</c:v>
                  </c:pt>
                  <c:pt idx="40">
                    <c:v>V</c:v>
                  </c:pt>
                  <c:pt idx="41">
                    <c:v>VI</c:v>
                  </c:pt>
                </c:lvl>
                <c:lvl>
                  <c:pt idx="0">
                    <c:v>2019</c:v>
                  </c:pt>
                  <c:pt idx="12">
                    <c:v>2020</c:v>
                  </c:pt>
                  <c:pt idx="24">
                    <c:v>2021</c:v>
                  </c:pt>
                  <c:pt idx="36">
                    <c:v>2022</c:v>
                  </c:pt>
                </c:lvl>
              </c:multiLvlStrCache>
              <c:extLst/>
            </c:multiLvlStrRef>
          </c:cat>
          <c:val>
            <c:numRef>
              <c:f>Arkusz1!$C$2:$C$61</c:f>
              <c:numCache>
                <c:formatCode>0.0</c:formatCode>
                <c:ptCount val="42"/>
                <c:pt idx="0">
                  <c:v>2.2000000000000002</c:v>
                </c:pt>
                <c:pt idx="1">
                  <c:v>3.2</c:v>
                </c:pt>
                <c:pt idx="2">
                  <c:v>4.7</c:v>
                </c:pt>
                <c:pt idx="3">
                  <c:v>3.5</c:v>
                </c:pt>
                <c:pt idx="4">
                  <c:v>4.9000000000000004</c:v>
                </c:pt>
                <c:pt idx="5">
                  <c:v>7.5</c:v>
                </c:pt>
                <c:pt idx="6">
                  <c:v>5.9</c:v>
                </c:pt>
                <c:pt idx="7">
                  <c:v>3.9</c:v>
                </c:pt>
                <c:pt idx="8">
                  <c:v>7</c:v>
                </c:pt>
                <c:pt idx="9">
                  <c:v>3.6</c:v>
                </c:pt>
                <c:pt idx="10">
                  <c:v>2.2000000000000002</c:v>
                </c:pt>
                <c:pt idx="11">
                  <c:v>-0.8</c:v>
                </c:pt>
                <c:pt idx="12">
                  <c:v>-0.6</c:v>
                </c:pt>
                <c:pt idx="13">
                  <c:v>-2.2000000000000002</c:v>
                </c:pt>
                <c:pt idx="14">
                  <c:v>-2.2999999999999998</c:v>
                </c:pt>
                <c:pt idx="15">
                  <c:v>-47.7</c:v>
                </c:pt>
                <c:pt idx="16">
                  <c:v>-37.299999999999997</c:v>
                </c:pt>
                <c:pt idx="17">
                  <c:v>-23.9</c:v>
                </c:pt>
                <c:pt idx="18">
                  <c:v>-13.6</c:v>
                </c:pt>
                <c:pt idx="19">
                  <c:v>-16.5</c:v>
                </c:pt>
                <c:pt idx="20">
                  <c:v>-16</c:v>
                </c:pt>
                <c:pt idx="21">
                  <c:v>-19.2</c:v>
                </c:pt>
                <c:pt idx="22">
                  <c:v>-30.1</c:v>
                </c:pt>
                <c:pt idx="23">
                  <c:v>-24.2</c:v>
                </c:pt>
                <c:pt idx="24">
                  <c:v>-22.7</c:v>
                </c:pt>
                <c:pt idx="25">
                  <c:v>-22.3</c:v>
                </c:pt>
                <c:pt idx="26">
                  <c:v>-20.2</c:v>
                </c:pt>
                <c:pt idx="27">
                  <c:v>-19.8</c:v>
                </c:pt>
                <c:pt idx="28">
                  <c:v>-8.9</c:v>
                </c:pt>
                <c:pt idx="29">
                  <c:v>-9</c:v>
                </c:pt>
                <c:pt idx="30">
                  <c:v>-8.1999999999999993</c:v>
                </c:pt>
                <c:pt idx="31">
                  <c:v>-8.8000000000000007</c:v>
                </c:pt>
                <c:pt idx="32">
                  <c:v>-8.1</c:v>
                </c:pt>
                <c:pt idx="33">
                  <c:v>-14.5</c:v>
                </c:pt>
                <c:pt idx="34">
                  <c:v>-18.100000000000001</c:v>
                </c:pt>
                <c:pt idx="35">
                  <c:v>-19.7</c:v>
                </c:pt>
                <c:pt idx="36">
                  <c:v>-23.5</c:v>
                </c:pt>
                <c:pt idx="37">
                  <c:v>-19.3</c:v>
                </c:pt>
                <c:pt idx="38">
                  <c:v>-31.5</c:v>
                </c:pt>
                <c:pt idx="39">
                  <c:v>-27</c:v>
                </c:pt>
                <c:pt idx="40">
                  <c:v>-27.9</c:v>
                </c:pt>
                <c:pt idx="41">
                  <c:v>-31.3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1A8A-4BD7-9881-15605F11A9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17013856"/>
        <c:axId val="317013072"/>
      </c:barChart>
      <c:lineChart>
        <c:grouping val="standard"/>
        <c:varyColors val="0"/>
        <c:ser>
          <c:idx val="0"/>
          <c:order val="1"/>
          <c:tx>
            <c:strRef>
              <c:f>Arkusz1!$D$1</c:f>
              <c:strCache>
                <c:ptCount val="1"/>
                <c:pt idx="0">
                  <c:v>Zmiana syt. gosp. dom. w najbliższych 12 miesiącach</c:v>
                </c:pt>
              </c:strCache>
            </c:strRef>
          </c:tx>
          <c:spPr>
            <a:ln w="28575" cap="rnd">
              <a:solidFill>
                <a:srgbClr val="66B68E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66B68E"/>
              </a:solidFill>
              <a:ln w="9525">
                <a:noFill/>
              </a:ln>
              <a:effectLst/>
            </c:spPr>
          </c:marker>
          <c:cat>
            <c:multiLvlStrRef>
              <c:f>Arkusz1!$A$2:$B$61</c:f>
              <c:multiLvlStrCache>
                <c:ptCount val="42"/>
                <c:lvl>
                  <c:pt idx="0">
                    <c:v>I</c:v>
                  </c:pt>
                  <c:pt idx="1">
                    <c:v>II</c:v>
                  </c:pt>
                  <c:pt idx="2">
                    <c:v>III</c:v>
                  </c:pt>
                  <c:pt idx="3">
                    <c:v>IV</c:v>
                  </c:pt>
                  <c:pt idx="4">
                    <c:v>V</c:v>
                  </c:pt>
                  <c:pt idx="5">
                    <c:v>VI</c:v>
                  </c:pt>
                  <c:pt idx="6">
                    <c:v>VII</c:v>
                  </c:pt>
                  <c:pt idx="7">
                    <c:v>VIII</c:v>
                  </c:pt>
                  <c:pt idx="8">
                    <c:v>IX</c:v>
                  </c:pt>
                  <c:pt idx="9">
                    <c:v>X</c:v>
                  </c:pt>
                  <c:pt idx="10">
                    <c:v>XI</c:v>
                  </c:pt>
                  <c:pt idx="11">
                    <c:v>XII</c:v>
                  </c:pt>
                  <c:pt idx="12">
                    <c:v>I</c:v>
                  </c:pt>
                  <c:pt idx="13">
                    <c:v>II</c:v>
                  </c:pt>
                  <c:pt idx="14">
                    <c:v>III</c:v>
                  </c:pt>
                  <c:pt idx="15">
                    <c:v>IV</c:v>
                  </c:pt>
                  <c:pt idx="16">
                    <c:v>V</c:v>
                  </c:pt>
                  <c:pt idx="17">
                    <c:v>VI</c:v>
                  </c:pt>
                  <c:pt idx="18">
                    <c:v>VII</c:v>
                  </c:pt>
                  <c:pt idx="19">
                    <c:v>VIII</c:v>
                  </c:pt>
                  <c:pt idx="20">
                    <c:v>IX</c:v>
                  </c:pt>
                  <c:pt idx="21">
                    <c:v>X</c:v>
                  </c:pt>
                  <c:pt idx="22">
                    <c:v>XI</c:v>
                  </c:pt>
                  <c:pt idx="23">
                    <c:v>XII</c:v>
                  </c:pt>
                  <c:pt idx="24">
                    <c:v>I</c:v>
                  </c:pt>
                  <c:pt idx="25">
                    <c:v>II</c:v>
                  </c:pt>
                  <c:pt idx="26">
                    <c:v>III</c:v>
                  </c:pt>
                  <c:pt idx="27">
                    <c:v>IV</c:v>
                  </c:pt>
                  <c:pt idx="28">
                    <c:v>V</c:v>
                  </c:pt>
                  <c:pt idx="29">
                    <c:v>VI</c:v>
                  </c:pt>
                  <c:pt idx="30">
                    <c:v>VII</c:v>
                  </c:pt>
                  <c:pt idx="31">
                    <c:v>VIII</c:v>
                  </c:pt>
                  <c:pt idx="32">
                    <c:v>IX</c:v>
                  </c:pt>
                  <c:pt idx="33">
                    <c:v>X</c:v>
                  </c:pt>
                  <c:pt idx="34">
                    <c:v>XI</c:v>
                  </c:pt>
                  <c:pt idx="35">
                    <c:v>XII</c:v>
                  </c:pt>
                  <c:pt idx="36">
                    <c:v>I</c:v>
                  </c:pt>
                  <c:pt idx="37">
                    <c:v>II</c:v>
                  </c:pt>
                  <c:pt idx="38">
                    <c:v>III</c:v>
                  </c:pt>
                  <c:pt idx="39">
                    <c:v>IV</c:v>
                  </c:pt>
                  <c:pt idx="40">
                    <c:v>V</c:v>
                  </c:pt>
                  <c:pt idx="41">
                    <c:v>VI</c:v>
                  </c:pt>
                </c:lvl>
                <c:lvl>
                  <c:pt idx="0">
                    <c:v>2019</c:v>
                  </c:pt>
                  <c:pt idx="12">
                    <c:v>2020</c:v>
                  </c:pt>
                  <c:pt idx="24">
                    <c:v>2021</c:v>
                  </c:pt>
                  <c:pt idx="36">
                    <c:v>2022</c:v>
                  </c:pt>
                </c:lvl>
              </c:multiLvlStrCache>
              <c:extLst/>
            </c:multiLvlStrRef>
          </c:cat>
          <c:val>
            <c:numRef>
              <c:f>Arkusz1!$D$2:$D$61</c:f>
              <c:numCache>
                <c:formatCode>0.0</c:formatCode>
                <c:ptCount val="42"/>
                <c:pt idx="0">
                  <c:v>2.8</c:v>
                </c:pt>
                <c:pt idx="1">
                  <c:v>6.9</c:v>
                </c:pt>
                <c:pt idx="2">
                  <c:v>7.7</c:v>
                </c:pt>
                <c:pt idx="3">
                  <c:v>7.9</c:v>
                </c:pt>
                <c:pt idx="4">
                  <c:v>7</c:v>
                </c:pt>
                <c:pt idx="5">
                  <c:v>7.7</c:v>
                </c:pt>
                <c:pt idx="6">
                  <c:v>8.9</c:v>
                </c:pt>
                <c:pt idx="7">
                  <c:v>4.4000000000000004</c:v>
                </c:pt>
                <c:pt idx="8">
                  <c:v>8</c:v>
                </c:pt>
                <c:pt idx="9">
                  <c:v>5.9</c:v>
                </c:pt>
                <c:pt idx="10">
                  <c:v>5</c:v>
                </c:pt>
                <c:pt idx="11">
                  <c:v>2.8</c:v>
                </c:pt>
                <c:pt idx="12">
                  <c:v>2</c:v>
                </c:pt>
                <c:pt idx="13">
                  <c:v>2.4</c:v>
                </c:pt>
                <c:pt idx="14">
                  <c:v>1.7</c:v>
                </c:pt>
                <c:pt idx="15">
                  <c:v>-30.5</c:v>
                </c:pt>
                <c:pt idx="16">
                  <c:v>-19.600000000000001</c:v>
                </c:pt>
                <c:pt idx="17">
                  <c:v>-8.9</c:v>
                </c:pt>
                <c:pt idx="18">
                  <c:v>-3.3</c:v>
                </c:pt>
                <c:pt idx="19">
                  <c:v>-5.0999999999999996</c:v>
                </c:pt>
                <c:pt idx="20">
                  <c:v>-5.5</c:v>
                </c:pt>
                <c:pt idx="21">
                  <c:v>-8.9</c:v>
                </c:pt>
                <c:pt idx="22">
                  <c:v>-15.5</c:v>
                </c:pt>
                <c:pt idx="23">
                  <c:v>-9.9</c:v>
                </c:pt>
                <c:pt idx="24">
                  <c:v>-11.1</c:v>
                </c:pt>
                <c:pt idx="25">
                  <c:v>-7.8</c:v>
                </c:pt>
                <c:pt idx="26">
                  <c:v>-7.7</c:v>
                </c:pt>
                <c:pt idx="27">
                  <c:v>-8.1</c:v>
                </c:pt>
                <c:pt idx="28">
                  <c:v>-3.1</c:v>
                </c:pt>
                <c:pt idx="29">
                  <c:v>-4.3</c:v>
                </c:pt>
                <c:pt idx="30">
                  <c:v>-3.5</c:v>
                </c:pt>
                <c:pt idx="31">
                  <c:v>-4.2</c:v>
                </c:pt>
                <c:pt idx="32">
                  <c:v>-5.0999999999999996</c:v>
                </c:pt>
                <c:pt idx="33">
                  <c:v>-9.8000000000000007</c:v>
                </c:pt>
                <c:pt idx="34">
                  <c:v>-15.8</c:v>
                </c:pt>
                <c:pt idx="35">
                  <c:v>-18.399999999999999</c:v>
                </c:pt>
                <c:pt idx="36">
                  <c:v>-23.3</c:v>
                </c:pt>
                <c:pt idx="37">
                  <c:v>-18.2</c:v>
                </c:pt>
                <c:pt idx="38">
                  <c:v>-34</c:v>
                </c:pt>
                <c:pt idx="39">
                  <c:v>-30</c:v>
                </c:pt>
                <c:pt idx="40">
                  <c:v>-28.4</c:v>
                </c:pt>
                <c:pt idx="41">
                  <c:v>-36.299999999999997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1A8A-4BD7-9881-15605F11A980}"/>
            </c:ext>
          </c:extLst>
        </c:ser>
        <c:ser>
          <c:idx val="1"/>
          <c:order val="2"/>
          <c:tx>
            <c:strRef>
              <c:f>Arkusz1!$E$1</c:f>
              <c:strCache>
                <c:ptCount val="1"/>
                <c:pt idx="0">
                  <c:v>Zmiana syt. kraju w najbliższych 12 miesiącach</c:v>
                </c:pt>
              </c:strCache>
            </c:strRef>
          </c:tx>
          <c:spPr>
            <a:ln w="28575" cap="rnd">
              <a:solidFill>
                <a:srgbClr val="6677AD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6677AD"/>
              </a:solidFill>
              <a:ln w="9525">
                <a:noFill/>
              </a:ln>
              <a:effectLst/>
            </c:spPr>
          </c:marker>
          <c:cat>
            <c:multiLvlStrRef>
              <c:f>Arkusz1!$A$2:$B$61</c:f>
              <c:multiLvlStrCache>
                <c:ptCount val="42"/>
                <c:lvl>
                  <c:pt idx="0">
                    <c:v>I</c:v>
                  </c:pt>
                  <c:pt idx="1">
                    <c:v>II</c:v>
                  </c:pt>
                  <c:pt idx="2">
                    <c:v>III</c:v>
                  </c:pt>
                  <c:pt idx="3">
                    <c:v>IV</c:v>
                  </c:pt>
                  <c:pt idx="4">
                    <c:v>V</c:v>
                  </c:pt>
                  <c:pt idx="5">
                    <c:v>VI</c:v>
                  </c:pt>
                  <c:pt idx="6">
                    <c:v>VII</c:v>
                  </c:pt>
                  <c:pt idx="7">
                    <c:v>VIII</c:v>
                  </c:pt>
                  <c:pt idx="8">
                    <c:v>IX</c:v>
                  </c:pt>
                  <c:pt idx="9">
                    <c:v>X</c:v>
                  </c:pt>
                  <c:pt idx="10">
                    <c:v>XI</c:v>
                  </c:pt>
                  <c:pt idx="11">
                    <c:v>XII</c:v>
                  </c:pt>
                  <c:pt idx="12">
                    <c:v>I</c:v>
                  </c:pt>
                  <c:pt idx="13">
                    <c:v>II</c:v>
                  </c:pt>
                  <c:pt idx="14">
                    <c:v>III</c:v>
                  </c:pt>
                  <c:pt idx="15">
                    <c:v>IV</c:v>
                  </c:pt>
                  <c:pt idx="16">
                    <c:v>V</c:v>
                  </c:pt>
                  <c:pt idx="17">
                    <c:v>VI</c:v>
                  </c:pt>
                  <c:pt idx="18">
                    <c:v>VII</c:v>
                  </c:pt>
                  <c:pt idx="19">
                    <c:v>VIII</c:v>
                  </c:pt>
                  <c:pt idx="20">
                    <c:v>IX</c:v>
                  </c:pt>
                  <c:pt idx="21">
                    <c:v>X</c:v>
                  </c:pt>
                  <c:pt idx="22">
                    <c:v>XI</c:v>
                  </c:pt>
                  <c:pt idx="23">
                    <c:v>XII</c:v>
                  </c:pt>
                  <c:pt idx="24">
                    <c:v>I</c:v>
                  </c:pt>
                  <c:pt idx="25">
                    <c:v>II</c:v>
                  </c:pt>
                  <c:pt idx="26">
                    <c:v>III</c:v>
                  </c:pt>
                  <c:pt idx="27">
                    <c:v>IV</c:v>
                  </c:pt>
                  <c:pt idx="28">
                    <c:v>V</c:v>
                  </c:pt>
                  <c:pt idx="29">
                    <c:v>VI</c:v>
                  </c:pt>
                  <c:pt idx="30">
                    <c:v>VII</c:v>
                  </c:pt>
                  <c:pt idx="31">
                    <c:v>VIII</c:v>
                  </c:pt>
                  <c:pt idx="32">
                    <c:v>IX</c:v>
                  </c:pt>
                  <c:pt idx="33">
                    <c:v>X</c:v>
                  </c:pt>
                  <c:pt idx="34">
                    <c:v>XI</c:v>
                  </c:pt>
                  <c:pt idx="35">
                    <c:v>XII</c:v>
                  </c:pt>
                  <c:pt idx="36">
                    <c:v>I</c:v>
                  </c:pt>
                  <c:pt idx="37">
                    <c:v>II</c:v>
                  </c:pt>
                  <c:pt idx="38">
                    <c:v>III</c:v>
                  </c:pt>
                  <c:pt idx="39">
                    <c:v>IV</c:v>
                  </c:pt>
                  <c:pt idx="40">
                    <c:v>V</c:v>
                  </c:pt>
                  <c:pt idx="41">
                    <c:v>VI</c:v>
                  </c:pt>
                </c:lvl>
                <c:lvl>
                  <c:pt idx="0">
                    <c:v>2019</c:v>
                  </c:pt>
                  <c:pt idx="12">
                    <c:v>2020</c:v>
                  </c:pt>
                  <c:pt idx="24">
                    <c:v>2021</c:v>
                  </c:pt>
                  <c:pt idx="36">
                    <c:v>2022</c:v>
                  </c:pt>
                </c:lvl>
              </c:multiLvlStrCache>
              <c:extLst/>
            </c:multiLvlStrRef>
          </c:cat>
          <c:val>
            <c:numRef>
              <c:f>Arkusz1!$E$2:$E$61</c:f>
              <c:numCache>
                <c:formatCode>0.0</c:formatCode>
                <c:ptCount val="42"/>
                <c:pt idx="0">
                  <c:v>0.6</c:v>
                </c:pt>
                <c:pt idx="1">
                  <c:v>1.8</c:v>
                </c:pt>
                <c:pt idx="2">
                  <c:v>4.2</c:v>
                </c:pt>
                <c:pt idx="3">
                  <c:v>-0.5</c:v>
                </c:pt>
                <c:pt idx="4">
                  <c:v>3.5</c:v>
                </c:pt>
                <c:pt idx="5">
                  <c:v>3.9</c:v>
                </c:pt>
                <c:pt idx="6">
                  <c:v>2.8</c:v>
                </c:pt>
                <c:pt idx="7">
                  <c:v>2.2000000000000002</c:v>
                </c:pt>
                <c:pt idx="8">
                  <c:v>2.8</c:v>
                </c:pt>
                <c:pt idx="9">
                  <c:v>3.4</c:v>
                </c:pt>
                <c:pt idx="10">
                  <c:v>-3</c:v>
                </c:pt>
                <c:pt idx="11">
                  <c:v>-7.9</c:v>
                </c:pt>
                <c:pt idx="12">
                  <c:v>-7.7</c:v>
                </c:pt>
                <c:pt idx="13">
                  <c:v>-8.4</c:v>
                </c:pt>
                <c:pt idx="14">
                  <c:v>-10.1</c:v>
                </c:pt>
                <c:pt idx="15">
                  <c:v>-64.5</c:v>
                </c:pt>
                <c:pt idx="16">
                  <c:v>-48.9</c:v>
                </c:pt>
                <c:pt idx="17">
                  <c:v>-30.1</c:v>
                </c:pt>
                <c:pt idx="18">
                  <c:v>-18.399999999999999</c:v>
                </c:pt>
                <c:pt idx="19">
                  <c:v>-24.4</c:v>
                </c:pt>
                <c:pt idx="20">
                  <c:v>-22.4</c:v>
                </c:pt>
                <c:pt idx="21">
                  <c:v>-31.4</c:v>
                </c:pt>
                <c:pt idx="22">
                  <c:v>-45.9</c:v>
                </c:pt>
                <c:pt idx="23">
                  <c:v>-36.700000000000003</c:v>
                </c:pt>
                <c:pt idx="24">
                  <c:v>-35.700000000000003</c:v>
                </c:pt>
                <c:pt idx="25">
                  <c:v>-35</c:v>
                </c:pt>
                <c:pt idx="26">
                  <c:v>-31.5</c:v>
                </c:pt>
                <c:pt idx="27">
                  <c:v>-31.4</c:v>
                </c:pt>
                <c:pt idx="28">
                  <c:v>-16.7</c:v>
                </c:pt>
                <c:pt idx="29">
                  <c:v>-20</c:v>
                </c:pt>
                <c:pt idx="30">
                  <c:v>-20.100000000000001</c:v>
                </c:pt>
                <c:pt idx="31">
                  <c:v>-20</c:v>
                </c:pt>
                <c:pt idx="32">
                  <c:v>-20.8</c:v>
                </c:pt>
                <c:pt idx="33">
                  <c:v>-28</c:v>
                </c:pt>
                <c:pt idx="34">
                  <c:v>-34.200000000000003</c:v>
                </c:pt>
                <c:pt idx="35">
                  <c:v>-36.799999999999997</c:v>
                </c:pt>
                <c:pt idx="36">
                  <c:v>-41.3</c:v>
                </c:pt>
                <c:pt idx="37">
                  <c:v>-35.1</c:v>
                </c:pt>
                <c:pt idx="38">
                  <c:v>-57.1</c:v>
                </c:pt>
                <c:pt idx="39">
                  <c:v>-48.6</c:v>
                </c:pt>
                <c:pt idx="40">
                  <c:v>-51.8</c:v>
                </c:pt>
                <c:pt idx="41">
                  <c:v>-53.1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2-1A8A-4BD7-9881-15605F11A980}"/>
            </c:ext>
          </c:extLst>
        </c:ser>
        <c:ser>
          <c:idx val="2"/>
          <c:order val="3"/>
          <c:tx>
            <c:strRef>
              <c:f>Arkusz1!$F$1</c:f>
              <c:strCache>
                <c:ptCount val="1"/>
                <c:pt idx="0">
                  <c:v>Zmiana poziomu bezrobocia</c:v>
                </c:pt>
              </c:strCache>
            </c:strRef>
          </c:tx>
          <c:spPr>
            <a:ln w="28575" cap="rnd">
              <a:solidFill>
                <a:srgbClr val="000000">
                  <a:alpha val="70000"/>
                </a:srgb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000000">
                  <a:alpha val="70000"/>
                </a:srgbClr>
              </a:solidFill>
              <a:ln w="9525">
                <a:noFill/>
              </a:ln>
              <a:effectLst/>
            </c:spPr>
          </c:marker>
          <c:cat>
            <c:multiLvlStrRef>
              <c:f>Arkusz1!$A$2:$B$61</c:f>
              <c:multiLvlStrCache>
                <c:ptCount val="42"/>
                <c:lvl>
                  <c:pt idx="0">
                    <c:v>I</c:v>
                  </c:pt>
                  <c:pt idx="1">
                    <c:v>II</c:v>
                  </c:pt>
                  <c:pt idx="2">
                    <c:v>III</c:v>
                  </c:pt>
                  <c:pt idx="3">
                    <c:v>IV</c:v>
                  </c:pt>
                  <c:pt idx="4">
                    <c:v>V</c:v>
                  </c:pt>
                  <c:pt idx="5">
                    <c:v>VI</c:v>
                  </c:pt>
                  <c:pt idx="6">
                    <c:v>VII</c:v>
                  </c:pt>
                  <c:pt idx="7">
                    <c:v>VIII</c:v>
                  </c:pt>
                  <c:pt idx="8">
                    <c:v>IX</c:v>
                  </c:pt>
                  <c:pt idx="9">
                    <c:v>X</c:v>
                  </c:pt>
                  <c:pt idx="10">
                    <c:v>XI</c:v>
                  </c:pt>
                  <c:pt idx="11">
                    <c:v>XII</c:v>
                  </c:pt>
                  <c:pt idx="12">
                    <c:v>I</c:v>
                  </c:pt>
                  <c:pt idx="13">
                    <c:v>II</c:v>
                  </c:pt>
                  <c:pt idx="14">
                    <c:v>III</c:v>
                  </c:pt>
                  <c:pt idx="15">
                    <c:v>IV</c:v>
                  </c:pt>
                  <c:pt idx="16">
                    <c:v>V</c:v>
                  </c:pt>
                  <c:pt idx="17">
                    <c:v>VI</c:v>
                  </c:pt>
                  <c:pt idx="18">
                    <c:v>VII</c:v>
                  </c:pt>
                  <c:pt idx="19">
                    <c:v>VIII</c:v>
                  </c:pt>
                  <c:pt idx="20">
                    <c:v>IX</c:v>
                  </c:pt>
                  <c:pt idx="21">
                    <c:v>X</c:v>
                  </c:pt>
                  <c:pt idx="22">
                    <c:v>XI</c:v>
                  </c:pt>
                  <c:pt idx="23">
                    <c:v>XII</c:v>
                  </c:pt>
                  <c:pt idx="24">
                    <c:v>I</c:v>
                  </c:pt>
                  <c:pt idx="25">
                    <c:v>II</c:v>
                  </c:pt>
                  <c:pt idx="26">
                    <c:v>III</c:v>
                  </c:pt>
                  <c:pt idx="27">
                    <c:v>IV</c:v>
                  </c:pt>
                  <c:pt idx="28">
                    <c:v>V</c:v>
                  </c:pt>
                  <c:pt idx="29">
                    <c:v>VI</c:v>
                  </c:pt>
                  <c:pt idx="30">
                    <c:v>VII</c:v>
                  </c:pt>
                  <c:pt idx="31">
                    <c:v>VIII</c:v>
                  </c:pt>
                  <c:pt idx="32">
                    <c:v>IX</c:v>
                  </c:pt>
                  <c:pt idx="33">
                    <c:v>X</c:v>
                  </c:pt>
                  <c:pt idx="34">
                    <c:v>XI</c:v>
                  </c:pt>
                  <c:pt idx="35">
                    <c:v>XII</c:v>
                  </c:pt>
                  <c:pt idx="36">
                    <c:v>I</c:v>
                  </c:pt>
                  <c:pt idx="37">
                    <c:v>II</c:v>
                  </c:pt>
                  <c:pt idx="38">
                    <c:v>III</c:v>
                  </c:pt>
                  <c:pt idx="39">
                    <c:v>IV</c:v>
                  </c:pt>
                  <c:pt idx="40">
                    <c:v>V</c:v>
                  </c:pt>
                  <c:pt idx="41">
                    <c:v>VI</c:v>
                  </c:pt>
                </c:lvl>
                <c:lvl>
                  <c:pt idx="0">
                    <c:v>2019</c:v>
                  </c:pt>
                  <c:pt idx="12">
                    <c:v>2020</c:v>
                  </c:pt>
                  <c:pt idx="24">
                    <c:v>2021</c:v>
                  </c:pt>
                  <c:pt idx="36">
                    <c:v>2022</c:v>
                  </c:pt>
                </c:lvl>
              </c:multiLvlStrCache>
              <c:extLst/>
            </c:multiLvlStrRef>
          </c:cat>
          <c:val>
            <c:numRef>
              <c:f>Arkusz1!$F$2:$F$61</c:f>
              <c:numCache>
                <c:formatCode>0.0</c:formatCode>
                <c:ptCount val="42"/>
                <c:pt idx="0">
                  <c:v>7.2</c:v>
                </c:pt>
                <c:pt idx="1">
                  <c:v>7.6</c:v>
                </c:pt>
                <c:pt idx="2">
                  <c:v>9.8000000000000007</c:v>
                </c:pt>
                <c:pt idx="3">
                  <c:v>8.1</c:v>
                </c:pt>
                <c:pt idx="4">
                  <c:v>10</c:v>
                </c:pt>
                <c:pt idx="5">
                  <c:v>15.3</c:v>
                </c:pt>
                <c:pt idx="6">
                  <c:v>10.3</c:v>
                </c:pt>
                <c:pt idx="7">
                  <c:v>8.6999999999999993</c:v>
                </c:pt>
                <c:pt idx="8">
                  <c:v>9.8000000000000007</c:v>
                </c:pt>
                <c:pt idx="9">
                  <c:v>2.5</c:v>
                </c:pt>
                <c:pt idx="10">
                  <c:v>2.9</c:v>
                </c:pt>
                <c:pt idx="11">
                  <c:v>0.5</c:v>
                </c:pt>
                <c:pt idx="12">
                  <c:v>2.4</c:v>
                </c:pt>
                <c:pt idx="13">
                  <c:v>-0.7</c:v>
                </c:pt>
                <c:pt idx="14">
                  <c:v>-0.7</c:v>
                </c:pt>
                <c:pt idx="15">
                  <c:v>-77.7</c:v>
                </c:pt>
                <c:pt idx="16">
                  <c:v>-73.2</c:v>
                </c:pt>
                <c:pt idx="17">
                  <c:v>-55.8</c:v>
                </c:pt>
                <c:pt idx="18">
                  <c:v>-37</c:v>
                </c:pt>
                <c:pt idx="19">
                  <c:v>-40.299999999999997</c:v>
                </c:pt>
                <c:pt idx="20">
                  <c:v>-38.200000000000003</c:v>
                </c:pt>
                <c:pt idx="21">
                  <c:v>-40.799999999999997</c:v>
                </c:pt>
                <c:pt idx="22">
                  <c:v>-58.8</c:v>
                </c:pt>
                <c:pt idx="23">
                  <c:v>-52.4</c:v>
                </c:pt>
                <c:pt idx="24">
                  <c:v>-49.5</c:v>
                </c:pt>
                <c:pt idx="25">
                  <c:v>-48.7</c:v>
                </c:pt>
                <c:pt idx="26">
                  <c:v>-43.9</c:v>
                </c:pt>
                <c:pt idx="27">
                  <c:v>-42.5</c:v>
                </c:pt>
                <c:pt idx="28">
                  <c:v>-20.6</c:v>
                </c:pt>
                <c:pt idx="29">
                  <c:v>-13.7</c:v>
                </c:pt>
                <c:pt idx="30">
                  <c:v>-12.3</c:v>
                </c:pt>
                <c:pt idx="31">
                  <c:v>-11.3</c:v>
                </c:pt>
                <c:pt idx="32">
                  <c:v>-10.9</c:v>
                </c:pt>
                <c:pt idx="33">
                  <c:v>-14</c:v>
                </c:pt>
                <c:pt idx="34">
                  <c:v>-14</c:v>
                </c:pt>
                <c:pt idx="35">
                  <c:v>-13.2</c:v>
                </c:pt>
                <c:pt idx="36">
                  <c:v>-16.899999999999999</c:v>
                </c:pt>
                <c:pt idx="37">
                  <c:v>-15.6</c:v>
                </c:pt>
                <c:pt idx="38">
                  <c:v>-20.6</c:v>
                </c:pt>
                <c:pt idx="39">
                  <c:v>-16.100000000000001</c:v>
                </c:pt>
                <c:pt idx="40">
                  <c:v>-16.8</c:v>
                </c:pt>
                <c:pt idx="41">
                  <c:v>-17.399999999999999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3-1A8A-4BD7-9881-15605F11A980}"/>
            </c:ext>
          </c:extLst>
        </c:ser>
        <c:ser>
          <c:idx val="5"/>
          <c:order val="4"/>
          <c:tx>
            <c:strRef>
              <c:f>Arkusz1!$G$1</c:f>
              <c:strCache>
                <c:ptCount val="1"/>
                <c:pt idx="0">
                  <c:v>Oszczędzanie pieniędzy</c:v>
                </c:pt>
              </c:strCache>
            </c:strRef>
          </c:tx>
          <c:spPr>
            <a:ln w="28575" cap="rnd">
              <a:solidFill>
                <a:srgbClr val="00854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008542"/>
              </a:solidFill>
              <a:ln w="9525">
                <a:noFill/>
              </a:ln>
              <a:effectLst/>
            </c:spPr>
          </c:marker>
          <c:cat>
            <c:multiLvlStrRef>
              <c:f>Arkusz1!$A$2:$B$61</c:f>
              <c:multiLvlStrCache>
                <c:ptCount val="42"/>
                <c:lvl>
                  <c:pt idx="0">
                    <c:v>I</c:v>
                  </c:pt>
                  <c:pt idx="1">
                    <c:v>II</c:v>
                  </c:pt>
                  <c:pt idx="2">
                    <c:v>III</c:v>
                  </c:pt>
                  <c:pt idx="3">
                    <c:v>IV</c:v>
                  </c:pt>
                  <c:pt idx="4">
                    <c:v>V</c:v>
                  </c:pt>
                  <c:pt idx="5">
                    <c:v>VI</c:v>
                  </c:pt>
                  <c:pt idx="6">
                    <c:v>VII</c:v>
                  </c:pt>
                  <c:pt idx="7">
                    <c:v>VIII</c:v>
                  </c:pt>
                  <c:pt idx="8">
                    <c:v>IX</c:v>
                  </c:pt>
                  <c:pt idx="9">
                    <c:v>X</c:v>
                  </c:pt>
                  <c:pt idx="10">
                    <c:v>XI</c:v>
                  </c:pt>
                  <c:pt idx="11">
                    <c:v>XII</c:v>
                  </c:pt>
                  <c:pt idx="12">
                    <c:v>I</c:v>
                  </c:pt>
                  <c:pt idx="13">
                    <c:v>II</c:v>
                  </c:pt>
                  <c:pt idx="14">
                    <c:v>III</c:v>
                  </c:pt>
                  <c:pt idx="15">
                    <c:v>IV</c:v>
                  </c:pt>
                  <c:pt idx="16">
                    <c:v>V</c:v>
                  </c:pt>
                  <c:pt idx="17">
                    <c:v>VI</c:v>
                  </c:pt>
                  <c:pt idx="18">
                    <c:v>VII</c:v>
                  </c:pt>
                  <c:pt idx="19">
                    <c:v>VIII</c:v>
                  </c:pt>
                  <c:pt idx="20">
                    <c:v>IX</c:v>
                  </c:pt>
                  <c:pt idx="21">
                    <c:v>X</c:v>
                  </c:pt>
                  <c:pt idx="22">
                    <c:v>XI</c:v>
                  </c:pt>
                  <c:pt idx="23">
                    <c:v>XII</c:v>
                  </c:pt>
                  <c:pt idx="24">
                    <c:v>I</c:v>
                  </c:pt>
                  <c:pt idx="25">
                    <c:v>II</c:v>
                  </c:pt>
                  <c:pt idx="26">
                    <c:v>III</c:v>
                  </c:pt>
                  <c:pt idx="27">
                    <c:v>IV</c:v>
                  </c:pt>
                  <c:pt idx="28">
                    <c:v>V</c:v>
                  </c:pt>
                  <c:pt idx="29">
                    <c:v>VI</c:v>
                  </c:pt>
                  <c:pt idx="30">
                    <c:v>VII</c:v>
                  </c:pt>
                  <c:pt idx="31">
                    <c:v>VIII</c:v>
                  </c:pt>
                  <c:pt idx="32">
                    <c:v>IX</c:v>
                  </c:pt>
                  <c:pt idx="33">
                    <c:v>X</c:v>
                  </c:pt>
                  <c:pt idx="34">
                    <c:v>XI</c:v>
                  </c:pt>
                  <c:pt idx="35">
                    <c:v>XII</c:v>
                  </c:pt>
                  <c:pt idx="36">
                    <c:v>I</c:v>
                  </c:pt>
                  <c:pt idx="37">
                    <c:v>II</c:v>
                  </c:pt>
                  <c:pt idx="38">
                    <c:v>III</c:v>
                  </c:pt>
                  <c:pt idx="39">
                    <c:v>IV</c:v>
                  </c:pt>
                  <c:pt idx="40">
                    <c:v>V</c:v>
                  </c:pt>
                  <c:pt idx="41">
                    <c:v>VI</c:v>
                  </c:pt>
                </c:lvl>
                <c:lvl>
                  <c:pt idx="0">
                    <c:v>2019</c:v>
                  </c:pt>
                  <c:pt idx="12">
                    <c:v>2020</c:v>
                  </c:pt>
                  <c:pt idx="24">
                    <c:v>2021</c:v>
                  </c:pt>
                  <c:pt idx="36">
                    <c:v>2022</c:v>
                  </c:pt>
                </c:lvl>
              </c:multiLvlStrCache>
              <c:extLst/>
            </c:multiLvlStrRef>
          </c:cat>
          <c:val>
            <c:numRef>
              <c:f>Arkusz1!$G$2:$G$61</c:f>
              <c:numCache>
                <c:formatCode>0.0</c:formatCode>
                <c:ptCount val="42"/>
                <c:pt idx="0">
                  <c:v>-1.6</c:v>
                </c:pt>
                <c:pt idx="1">
                  <c:v>-3.4</c:v>
                </c:pt>
                <c:pt idx="2">
                  <c:v>-3.1</c:v>
                </c:pt>
                <c:pt idx="3">
                  <c:v>-1.4</c:v>
                </c:pt>
                <c:pt idx="4">
                  <c:v>-0.8</c:v>
                </c:pt>
                <c:pt idx="5">
                  <c:v>3.1</c:v>
                </c:pt>
                <c:pt idx="6">
                  <c:v>1.7</c:v>
                </c:pt>
                <c:pt idx="7">
                  <c:v>0.4</c:v>
                </c:pt>
                <c:pt idx="8">
                  <c:v>7.5</c:v>
                </c:pt>
                <c:pt idx="9">
                  <c:v>2.6</c:v>
                </c:pt>
                <c:pt idx="10">
                  <c:v>3.9</c:v>
                </c:pt>
                <c:pt idx="11">
                  <c:v>1.2</c:v>
                </c:pt>
                <c:pt idx="12">
                  <c:v>1.1000000000000001</c:v>
                </c:pt>
                <c:pt idx="13">
                  <c:v>-2</c:v>
                </c:pt>
                <c:pt idx="14">
                  <c:v>-0.2</c:v>
                </c:pt>
                <c:pt idx="15">
                  <c:v>-18.3</c:v>
                </c:pt>
                <c:pt idx="16">
                  <c:v>-7.4</c:v>
                </c:pt>
                <c:pt idx="17">
                  <c:v>-0.6</c:v>
                </c:pt>
                <c:pt idx="18">
                  <c:v>4.4000000000000004</c:v>
                </c:pt>
                <c:pt idx="19">
                  <c:v>4</c:v>
                </c:pt>
                <c:pt idx="20">
                  <c:v>2.2000000000000002</c:v>
                </c:pt>
                <c:pt idx="21">
                  <c:v>4.3</c:v>
                </c:pt>
                <c:pt idx="22">
                  <c:v>-0.4</c:v>
                </c:pt>
                <c:pt idx="23">
                  <c:v>2.4</c:v>
                </c:pt>
                <c:pt idx="24">
                  <c:v>5.2</c:v>
                </c:pt>
                <c:pt idx="25">
                  <c:v>2.4</c:v>
                </c:pt>
                <c:pt idx="26">
                  <c:v>2.5</c:v>
                </c:pt>
                <c:pt idx="27">
                  <c:v>2.9</c:v>
                </c:pt>
                <c:pt idx="28">
                  <c:v>4.8</c:v>
                </c:pt>
                <c:pt idx="29">
                  <c:v>2.2000000000000002</c:v>
                </c:pt>
                <c:pt idx="30">
                  <c:v>3</c:v>
                </c:pt>
                <c:pt idx="31">
                  <c:v>0.3</c:v>
                </c:pt>
                <c:pt idx="32">
                  <c:v>4.4000000000000004</c:v>
                </c:pt>
                <c:pt idx="33">
                  <c:v>-6</c:v>
                </c:pt>
                <c:pt idx="34">
                  <c:v>-8.5</c:v>
                </c:pt>
                <c:pt idx="35">
                  <c:v>-10.6</c:v>
                </c:pt>
                <c:pt idx="36">
                  <c:v>-12.7</c:v>
                </c:pt>
                <c:pt idx="37">
                  <c:v>-8.4</c:v>
                </c:pt>
                <c:pt idx="38">
                  <c:v>-14.3</c:v>
                </c:pt>
                <c:pt idx="39">
                  <c:v>-13.2</c:v>
                </c:pt>
                <c:pt idx="40">
                  <c:v>-14.4</c:v>
                </c:pt>
                <c:pt idx="41">
                  <c:v>-18.3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4-1A8A-4BD7-9881-15605F11A9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17013856"/>
        <c:axId val="317013072"/>
      </c:lineChart>
      <c:catAx>
        <c:axId val="317013856"/>
        <c:scaling>
          <c:orientation val="minMax"/>
        </c:scaling>
        <c:delete val="0"/>
        <c:axPos val="b"/>
        <c:numFmt formatCode="d/mm" sourceLinked="0"/>
        <c:majorTickMark val="in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7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17013072"/>
        <c:crossesAt val="0"/>
        <c:auto val="1"/>
        <c:lblAlgn val="ctr"/>
        <c:lblOffset val="100"/>
        <c:tickLblSkip val="1"/>
        <c:noMultiLvlLbl val="0"/>
      </c:catAx>
      <c:valAx>
        <c:axId val="3170130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170138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6.6822253391625268E-4"/>
          <c:y val="0.84503937007874019"/>
          <c:w val="0.9993317774660837"/>
          <c:h val="0.1549606299212598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7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4216712591104619E-2"/>
          <c:y val="3.182981166293733E-2"/>
          <c:w val="0.92505522157443221"/>
          <c:h val="0.68551983144386652"/>
        </c:manualLayout>
      </c:layout>
      <c:barChart>
        <c:barDir val="col"/>
        <c:grouping val="clustered"/>
        <c:varyColors val="0"/>
        <c:ser>
          <c:idx val="4"/>
          <c:order val="0"/>
          <c:tx>
            <c:strRef>
              <c:f>Arkusz1!$C$1</c:f>
              <c:strCache>
                <c:ptCount val="1"/>
                <c:pt idx="0">
                  <c:v>WWUK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cat>
            <c:strRef>
              <c:f>Arkusz1!$B$2:$B$30</c:f>
              <c:strCache>
                <c:ptCount val="24"/>
                <c:pt idx="0">
                  <c:v>1998</c:v>
                </c:pt>
                <c:pt idx="1">
                  <c:v>1999</c:v>
                </c:pt>
                <c:pt idx="2">
                  <c:v>2000</c:v>
                </c:pt>
                <c:pt idx="3">
                  <c:v>2001</c:v>
                </c:pt>
                <c:pt idx="4">
                  <c:v>2002</c:v>
                </c:pt>
                <c:pt idx="5">
                  <c:v>2003</c:v>
                </c:pt>
                <c:pt idx="6">
                  <c:v>2004</c:v>
                </c:pt>
                <c:pt idx="7">
                  <c:v>2005</c:v>
                </c:pt>
                <c:pt idx="8">
                  <c:v>2006</c:v>
                </c:pt>
                <c:pt idx="9">
                  <c:v>2007</c:v>
                </c:pt>
                <c:pt idx="10">
                  <c:v>2008</c:v>
                </c:pt>
                <c:pt idx="11">
                  <c:v>2009</c:v>
                </c:pt>
                <c:pt idx="12">
                  <c:v>2010</c:v>
                </c:pt>
                <c:pt idx="13">
                  <c:v>2011</c:v>
                </c:pt>
                <c:pt idx="14">
                  <c:v>2012</c:v>
                </c:pt>
                <c:pt idx="15">
                  <c:v>2013</c:v>
                </c:pt>
                <c:pt idx="16">
                  <c:v>2014</c:v>
                </c:pt>
                <c:pt idx="17">
                  <c:v>2015</c:v>
                </c:pt>
                <c:pt idx="18">
                  <c:v>2016</c:v>
                </c:pt>
                <c:pt idx="19">
                  <c:v>2017</c:v>
                </c:pt>
                <c:pt idx="20">
                  <c:v>2018</c:v>
                </c:pt>
                <c:pt idx="21">
                  <c:v>2019</c:v>
                </c:pt>
                <c:pt idx="22">
                  <c:v>2020</c:v>
                </c:pt>
                <c:pt idx="23">
                  <c:v>2021</c:v>
                </c:pt>
              </c:strCache>
            </c:strRef>
          </c:cat>
          <c:val>
            <c:numRef>
              <c:f>Arkusz1!$C$2:$C$30</c:f>
              <c:numCache>
                <c:formatCode>0.0_)</c:formatCode>
                <c:ptCount val="24"/>
                <c:pt idx="0">
                  <c:v>-29.625</c:v>
                </c:pt>
                <c:pt idx="1">
                  <c:v>-41.424999999999997</c:v>
                </c:pt>
                <c:pt idx="2">
                  <c:v>-44.6</c:v>
                </c:pt>
                <c:pt idx="3">
                  <c:v>-46.524999999999999</c:v>
                </c:pt>
                <c:pt idx="4">
                  <c:v>-47.825000000000003</c:v>
                </c:pt>
                <c:pt idx="5">
                  <c:v>-44.8</c:v>
                </c:pt>
                <c:pt idx="6">
                  <c:v>-35.700000000000003</c:v>
                </c:pt>
                <c:pt idx="7" formatCode="0.0">
                  <c:v>-27.2</c:v>
                </c:pt>
                <c:pt idx="8" formatCode="0.0">
                  <c:v>-18.5</c:v>
                </c:pt>
                <c:pt idx="9" formatCode="0.0">
                  <c:v>-7.9</c:v>
                </c:pt>
                <c:pt idx="10" formatCode="0.0">
                  <c:v>-11.6</c:v>
                </c:pt>
                <c:pt idx="11" formatCode="0.0">
                  <c:v>-32.5</c:v>
                </c:pt>
                <c:pt idx="12" formatCode="0.0">
                  <c:v>-23.5</c:v>
                </c:pt>
                <c:pt idx="13" formatCode="0.0">
                  <c:v>-29.8</c:v>
                </c:pt>
                <c:pt idx="14" formatCode="0.0">
                  <c:v>-36.700000000000003</c:v>
                </c:pt>
                <c:pt idx="15" formatCode="0.0">
                  <c:v>-33.700000000000003</c:v>
                </c:pt>
                <c:pt idx="16" formatCode="0.0">
                  <c:v>-21.8</c:v>
                </c:pt>
                <c:pt idx="17" formatCode="0.0">
                  <c:v>-15.1</c:v>
                </c:pt>
                <c:pt idx="18" formatCode="0.0">
                  <c:v>-8.6</c:v>
                </c:pt>
                <c:pt idx="19" formatCode="0.0">
                  <c:v>-0.3</c:v>
                </c:pt>
                <c:pt idx="20" formatCode="0.0">
                  <c:v>2.9</c:v>
                </c:pt>
                <c:pt idx="21" formatCode="0.0">
                  <c:v>4</c:v>
                </c:pt>
                <c:pt idx="22" formatCode="0.0">
                  <c:v>-19.5</c:v>
                </c:pt>
                <c:pt idx="23" formatCode="0.0">
                  <c:v>-15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D55-4F43-B77C-634C5FD2DC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533925168"/>
        <c:axId val="533925560"/>
      </c:barChart>
      <c:lineChart>
        <c:grouping val="standard"/>
        <c:varyColors val="0"/>
        <c:ser>
          <c:idx val="0"/>
          <c:order val="1"/>
          <c:tx>
            <c:strRef>
              <c:f>Arkusz1!$D$1</c:f>
              <c:strCache>
                <c:ptCount val="1"/>
                <c:pt idx="0">
                  <c:v>Zmiana syt. gosp. dom. w najbliższych 12 miesiącach</c:v>
                </c:pt>
              </c:strCache>
            </c:strRef>
          </c:tx>
          <c:spPr>
            <a:ln w="28575" cap="rnd">
              <a:solidFill>
                <a:srgbClr val="66B68E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66B68E"/>
              </a:solidFill>
              <a:ln w="9525">
                <a:noFill/>
              </a:ln>
              <a:effectLst/>
            </c:spPr>
          </c:marker>
          <c:cat>
            <c:strRef>
              <c:f>Arkusz1!$B$2:$B$30</c:f>
              <c:strCache>
                <c:ptCount val="24"/>
                <c:pt idx="0">
                  <c:v>1998</c:v>
                </c:pt>
                <c:pt idx="1">
                  <c:v>1999</c:v>
                </c:pt>
                <c:pt idx="2">
                  <c:v>2000</c:v>
                </c:pt>
                <c:pt idx="3">
                  <c:v>2001</c:v>
                </c:pt>
                <c:pt idx="4">
                  <c:v>2002</c:v>
                </c:pt>
                <c:pt idx="5">
                  <c:v>2003</c:v>
                </c:pt>
                <c:pt idx="6">
                  <c:v>2004</c:v>
                </c:pt>
                <c:pt idx="7">
                  <c:v>2005</c:v>
                </c:pt>
                <c:pt idx="8">
                  <c:v>2006</c:v>
                </c:pt>
                <c:pt idx="9">
                  <c:v>2007</c:v>
                </c:pt>
                <c:pt idx="10">
                  <c:v>2008</c:v>
                </c:pt>
                <c:pt idx="11">
                  <c:v>2009</c:v>
                </c:pt>
                <c:pt idx="12">
                  <c:v>2010</c:v>
                </c:pt>
                <c:pt idx="13">
                  <c:v>2011</c:v>
                </c:pt>
                <c:pt idx="14">
                  <c:v>2012</c:v>
                </c:pt>
                <c:pt idx="15">
                  <c:v>2013</c:v>
                </c:pt>
                <c:pt idx="16">
                  <c:v>2014</c:v>
                </c:pt>
                <c:pt idx="17">
                  <c:v>2015</c:v>
                </c:pt>
                <c:pt idx="18">
                  <c:v>2016</c:v>
                </c:pt>
                <c:pt idx="19">
                  <c:v>2017</c:v>
                </c:pt>
                <c:pt idx="20">
                  <c:v>2018</c:v>
                </c:pt>
                <c:pt idx="21">
                  <c:v>2019</c:v>
                </c:pt>
                <c:pt idx="22">
                  <c:v>2020</c:v>
                </c:pt>
                <c:pt idx="23">
                  <c:v>2021</c:v>
                </c:pt>
              </c:strCache>
            </c:strRef>
          </c:cat>
          <c:val>
            <c:numRef>
              <c:f>Arkusz1!$D$2:$D$30</c:f>
              <c:numCache>
                <c:formatCode>0.0_)</c:formatCode>
                <c:ptCount val="24"/>
                <c:pt idx="0">
                  <c:v>-19.2</c:v>
                </c:pt>
                <c:pt idx="1">
                  <c:v>-25.3</c:v>
                </c:pt>
                <c:pt idx="2">
                  <c:v>-26.8</c:v>
                </c:pt>
                <c:pt idx="3">
                  <c:v>-25.8</c:v>
                </c:pt>
                <c:pt idx="4">
                  <c:v>-27.8</c:v>
                </c:pt>
                <c:pt idx="5">
                  <c:v>-24.5</c:v>
                </c:pt>
                <c:pt idx="6">
                  <c:v>-22.3</c:v>
                </c:pt>
                <c:pt idx="7" formatCode="0.0">
                  <c:v>-12</c:v>
                </c:pt>
                <c:pt idx="8" formatCode="0.0">
                  <c:v>-6.1</c:v>
                </c:pt>
                <c:pt idx="9" formatCode="0.0">
                  <c:v>-1.9</c:v>
                </c:pt>
                <c:pt idx="10" formatCode="0.0">
                  <c:v>-4.5</c:v>
                </c:pt>
                <c:pt idx="11" formatCode="0.0">
                  <c:v>-11.1</c:v>
                </c:pt>
                <c:pt idx="12" formatCode="0.0">
                  <c:v>-8.1999999999999993</c:v>
                </c:pt>
                <c:pt idx="13" formatCode="0.0">
                  <c:v>-14.6</c:v>
                </c:pt>
                <c:pt idx="14" formatCode="0.0">
                  <c:v>-18.5</c:v>
                </c:pt>
                <c:pt idx="15" formatCode="0.0">
                  <c:v>-13.6</c:v>
                </c:pt>
                <c:pt idx="16" formatCode="0.0">
                  <c:v>-7.3</c:v>
                </c:pt>
                <c:pt idx="17" formatCode="0.0">
                  <c:v>-2.8</c:v>
                </c:pt>
                <c:pt idx="18" formatCode="0.0">
                  <c:v>0.9</c:v>
                </c:pt>
                <c:pt idx="19" formatCode="0.0">
                  <c:v>2.8</c:v>
                </c:pt>
                <c:pt idx="20" formatCode="0.0">
                  <c:v>3.6</c:v>
                </c:pt>
                <c:pt idx="21" formatCode="0.0">
                  <c:v>6.3</c:v>
                </c:pt>
                <c:pt idx="22" formatCode="0.0">
                  <c:v>-8.4</c:v>
                </c:pt>
                <c:pt idx="23" formatCode="0.0">
                  <c:v>-8.1999999999999993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D55-4F43-B77C-634C5FD2DC7C}"/>
            </c:ext>
          </c:extLst>
        </c:ser>
        <c:ser>
          <c:idx val="5"/>
          <c:order val="2"/>
          <c:tx>
            <c:strRef>
              <c:f>Arkusz1!$E$1</c:f>
              <c:strCache>
                <c:ptCount val="1"/>
                <c:pt idx="0">
                  <c:v>Zmiana syt. kraju w najbliższych 12 miesiącach</c:v>
                </c:pt>
              </c:strCache>
            </c:strRef>
          </c:tx>
          <c:spPr>
            <a:ln w="28575" cap="rnd">
              <a:solidFill>
                <a:srgbClr val="6677AD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6677AD"/>
              </a:solidFill>
              <a:ln w="9525">
                <a:noFill/>
              </a:ln>
              <a:effectLst/>
            </c:spPr>
          </c:marker>
          <c:cat>
            <c:strRef>
              <c:f>Arkusz1!$B$2:$B$30</c:f>
              <c:strCache>
                <c:ptCount val="24"/>
                <c:pt idx="0">
                  <c:v>1998</c:v>
                </c:pt>
                <c:pt idx="1">
                  <c:v>1999</c:v>
                </c:pt>
                <c:pt idx="2">
                  <c:v>2000</c:v>
                </c:pt>
                <c:pt idx="3">
                  <c:v>2001</c:v>
                </c:pt>
                <c:pt idx="4">
                  <c:v>2002</c:v>
                </c:pt>
                <c:pt idx="5">
                  <c:v>2003</c:v>
                </c:pt>
                <c:pt idx="6">
                  <c:v>2004</c:v>
                </c:pt>
                <c:pt idx="7">
                  <c:v>2005</c:v>
                </c:pt>
                <c:pt idx="8">
                  <c:v>2006</c:v>
                </c:pt>
                <c:pt idx="9">
                  <c:v>2007</c:v>
                </c:pt>
                <c:pt idx="10">
                  <c:v>2008</c:v>
                </c:pt>
                <c:pt idx="11">
                  <c:v>2009</c:v>
                </c:pt>
                <c:pt idx="12">
                  <c:v>2010</c:v>
                </c:pt>
                <c:pt idx="13">
                  <c:v>2011</c:v>
                </c:pt>
                <c:pt idx="14">
                  <c:v>2012</c:v>
                </c:pt>
                <c:pt idx="15">
                  <c:v>2013</c:v>
                </c:pt>
                <c:pt idx="16">
                  <c:v>2014</c:v>
                </c:pt>
                <c:pt idx="17">
                  <c:v>2015</c:v>
                </c:pt>
                <c:pt idx="18">
                  <c:v>2016</c:v>
                </c:pt>
                <c:pt idx="19">
                  <c:v>2017</c:v>
                </c:pt>
                <c:pt idx="20">
                  <c:v>2018</c:v>
                </c:pt>
                <c:pt idx="21">
                  <c:v>2019</c:v>
                </c:pt>
                <c:pt idx="22">
                  <c:v>2020</c:v>
                </c:pt>
                <c:pt idx="23">
                  <c:v>2021</c:v>
                </c:pt>
              </c:strCache>
            </c:strRef>
          </c:cat>
          <c:val>
            <c:numRef>
              <c:f>Arkusz1!$E$2:$E$30</c:f>
              <c:numCache>
                <c:formatCode>0.0_)</c:formatCode>
                <c:ptCount val="24"/>
                <c:pt idx="0">
                  <c:v>-17</c:v>
                </c:pt>
                <c:pt idx="1">
                  <c:v>-29.7</c:v>
                </c:pt>
                <c:pt idx="2">
                  <c:v>-29.5</c:v>
                </c:pt>
                <c:pt idx="3">
                  <c:v>-32.200000000000003</c:v>
                </c:pt>
                <c:pt idx="4">
                  <c:v>-35.1</c:v>
                </c:pt>
                <c:pt idx="5">
                  <c:v>-35.200000000000003</c:v>
                </c:pt>
                <c:pt idx="6">
                  <c:v>-30.8</c:v>
                </c:pt>
                <c:pt idx="7" formatCode="0.0">
                  <c:v>-16.7</c:v>
                </c:pt>
                <c:pt idx="8" formatCode="0.0">
                  <c:v>-13</c:v>
                </c:pt>
                <c:pt idx="9" formatCode="0.0">
                  <c:v>-6.6</c:v>
                </c:pt>
                <c:pt idx="10" formatCode="0.0">
                  <c:v>-9.6999999999999993</c:v>
                </c:pt>
                <c:pt idx="11" formatCode="0.0">
                  <c:v>-26.5</c:v>
                </c:pt>
                <c:pt idx="12" formatCode="0.0">
                  <c:v>-18.899999999999999</c:v>
                </c:pt>
                <c:pt idx="13" formatCode="0.0">
                  <c:v>-30.8</c:v>
                </c:pt>
                <c:pt idx="14" formatCode="0.0">
                  <c:v>-38</c:v>
                </c:pt>
                <c:pt idx="15" formatCode="0.0">
                  <c:v>-31.2</c:v>
                </c:pt>
                <c:pt idx="16" formatCode="0.0">
                  <c:v>-18.399999999999999</c:v>
                </c:pt>
                <c:pt idx="17" formatCode="0.0">
                  <c:v>-11.4</c:v>
                </c:pt>
                <c:pt idx="18" formatCode="0.0">
                  <c:v>-9.4</c:v>
                </c:pt>
                <c:pt idx="19" formatCode="0.0">
                  <c:v>-1.8</c:v>
                </c:pt>
                <c:pt idx="20" formatCode="0.0">
                  <c:v>2.8</c:v>
                </c:pt>
                <c:pt idx="21" formatCode="0.0">
                  <c:v>1.2</c:v>
                </c:pt>
                <c:pt idx="22" formatCode="0.0">
                  <c:v>-29.1</c:v>
                </c:pt>
                <c:pt idx="23" formatCode="0.0">
                  <c:v>-27.5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D55-4F43-B77C-634C5FD2DC7C}"/>
            </c:ext>
          </c:extLst>
        </c:ser>
        <c:ser>
          <c:idx val="1"/>
          <c:order val="3"/>
          <c:tx>
            <c:strRef>
              <c:f>Arkusz1!$F$1</c:f>
              <c:strCache>
                <c:ptCount val="1"/>
                <c:pt idx="0">
                  <c:v>Zmiana poziomu bezrobocia</c:v>
                </c:pt>
              </c:strCache>
            </c:strRef>
          </c:tx>
          <c:spPr>
            <a:ln w="28575" cap="rnd">
              <a:solidFill>
                <a:srgbClr val="000000">
                  <a:alpha val="70000"/>
                </a:srgb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000000">
                  <a:alpha val="70000"/>
                </a:srgbClr>
              </a:solidFill>
              <a:ln w="9525">
                <a:noFill/>
              </a:ln>
              <a:effectLst/>
            </c:spPr>
          </c:marker>
          <c:cat>
            <c:strRef>
              <c:f>Arkusz1!$B$2:$B$30</c:f>
              <c:strCache>
                <c:ptCount val="24"/>
                <c:pt idx="0">
                  <c:v>1998</c:v>
                </c:pt>
                <c:pt idx="1">
                  <c:v>1999</c:v>
                </c:pt>
                <c:pt idx="2">
                  <c:v>2000</c:v>
                </c:pt>
                <c:pt idx="3">
                  <c:v>2001</c:v>
                </c:pt>
                <c:pt idx="4">
                  <c:v>2002</c:v>
                </c:pt>
                <c:pt idx="5">
                  <c:v>2003</c:v>
                </c:pt>
                <c:pt idx="6">
                  <c:v>2004</c:v>
                </c:pt>
                <c:pt idx="7">
                  <c:v>2005</c:v>
                </c:pt>
                <c:pt idx="8">
                  <c:v>2006</c:v>
                </c:pt>
                <c:pt idx="9">
                  <c:v>2007</c:v>
                </c:pt>
                <c:pt idx="10">
                  <c:v>2008</c:v>
                </c:pt>
                <c:pt idx="11">
                  <c:v>2009</c:v>
                </c:pt>
                <c:pt idx="12">
                  <c:v>2010</c:v>
                </c:pt>
                <c:pt idx="13">
                  <c:v>2011</c:v>
                </c:pt>
                <c:pt idx="14">
                  <c:v>2012</c:v>
                </c:pt>
                <c:pt idx="15">
                  <c:v>2013</c:v>
                </c:pt>
                <c:pt idx="16">
                  <c:v>2014</c:v>
                </c:pt>
                <c:pt idx="17">
                  <c:v>2015</c:v>
                </c:pt>
                <c:pt idx="18">
                  <c:v>2016</c:v>
                </c:pt>
                <c:pt idx="19">
                  <c:v>2017</c:v>
                </c:pt>
                <c:pt idx="20">
                  <c:v>2018</c:v>
                </c:pt>
                <c:pt idx="21">
                  <c:v>2019</c:v>
                </c:pt>
                <c:pt idx="22">
                  <c:v>2020</c:v>
                </c:pt>
                <c:pt idx="23">
                  <c:v>2021</c:v>
                </c:pt>
              </c:strCache>
            </c:strRef>
          </c:cat>
          <c:val>
            <c:numRef>
              <c:f>Arkusz1!$F$2:$F$30</c:f>
              <c:numCache>
                <c:formatCode>0.0_)</c:formatCode>
                <c:ptCount val="24"/>
                <c:pt idx="0">
                  <c:v>-27.3</c:v>
                </c:pt>
                <c:pt idx="1">
                  <c:v>-53.1</c:v>
                </c:pt>
                <c:pt idx="2">
                  <c:v>-62</c:v>
                </c:pt>
                <c:pt idx="3">
                  <c:v>-68</c:v>
                </c:pt>
                <c:pt idx="4">
                  <c:v>-63.8</c:v>
                </c:pt>
                <c:pt idx="5">
                  <c:v>-54.1</c:v>
                </c:pt>
                <c:pt idx="6">
                  <c:v>-30.3</c:v>
                </c:pt>
                <c:pt idx="7" formatCode="0.0">
                  <c:v>-24.8</c:v>
                </c:pt>
                <c:pt idx="8" formatCode="0.0">
                  <c:v>-6.3</c:v>
                </c:pt>
                <c:pt idx="9" formatCode="0.0">
                  <c:v>17.600000000000001</c:v>
                </c:pt>
                <c:pt idx="10" formatCode="0.0">
                  <c:v>5.0999999999999996</c:v>
                </c:pt>
                <c:pt idx="11" formatCode="0.0">
                  <c:v>-54.6</c:v>
                </c:pt>
                <c:pt idx="12" formatCode="0.0">
                  <c:v>-34.4</c:v>
                </c:pt>
                <c:pt idx="13" formatCode="0.0">
                  <c:v>-37</c:v>
                </c:pt>
                <c:pt idx="14" formatCode="0.0">
                  <c:v>-53.3</c:v>
                </c:pt>
                <c:pt idx="15" formatCode="0.0">
                  <c:v>-53.7</c:v>
                </c:pt>
                <c:pt idx="16" formatCode="0.0">
                  <c:v>-31.1</c:v>
                </c:pt>
                <c:pt idx="17" formatCode="0.0">
                  <c:v>-19.7</c:v>
                </c:pt>
                <c:pt idx="18" formatCode="0.0">
                  <c:v>-7.8</c:v>
                </c:pt>
                <c:pt idx="19" formatCode="0.0">
                  <c:v>8.5</c:v>
                </c:pt>
                <c:pt idx="20" formatCode="0.0">
                  <c:v>12.6</c:v>
                </c:pt>
                <c:pt idx="21" formatCode="0.0">
                  <c:v>7.7</c:v>
                </c:pt>
                <c:pt idx="22" formatCode="0.0">
                  <c:v>-39.4</c:v>
                </c:pt>
                <c:pt idx="23" formatCode="0.0">
                  <c:v>-24.6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D55-4F43-B77C-634C5FD2DC7C}"/>
            </c:ext>
          </c:extLst>
        </c:ser>
        <c:ser>
          <c:idx val="2"/>
          <c:order val="4"/>
          <c:tx>
            <c:strRef>
              <c:f>Arkusz1!$G$1</c:f>
              <c:strCache>
                <c:ptCount val="1"/>
                <c:pt idx="0">
                  <c:v>Oszczędzanie pieniędzy</c:v>
                </c:pt>
              </c:strCache>
            </c:strRef>
          </c:tx>
          <c:spPr>
            <a:ln w="28575" cap="rnd">
              <a:solidFill>
                <a:srgbClr val="00854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008542"/>
              </a:solidFill>
              <a:ln w="9525">
                <a:noFill/>
              </a:ln>
              <a:effectLst/>
            </c:spPr>
          </c:marker>
          <c:cat>
            <c:strRef>
              <c:f>Arkusz1!$B$2:$B$30</c:f>
              <c:strCache>
                <c:ptCount val="24"/>
                <c:pt idx="0">
                  <c:v>1998</c:v>
                </c:pt>
                <c:pt idx="1">
                  <c:v>1999</c:v>
                </c:pt>
                <c:pt idx="2">
                  <c:v>2000</c:v>
                </c:pt>
                <c:pt idx="3">
                  <c:v>2001</c:v>
                </c:pt>
                <c:pt idx="4">
                  <c:v>2002</c:v>
                </c:pt>
                <c:pt idx="5">
                  <c:v>2003</c:v>
                </c:pt>
                <c:pt idx="6">
                  <c:v>2004</c:v>
                </c:pt>
                <c:pt idx="7">
                  <c:v>2005</c:v>
                </c:pt>
                <c:pt idx="8">
                  <c:v>2006</c:v>
                </c:pt>
                <c:pt idx="9">
                  <c:v>2007</c:v>
                </c:pt>
                <c:pt idx="10">
                  <c:v>2008</c:v>
                </c:pt>
                <c:pt idx="11">
                  <c:v>2009</c:v>
                </c:pt>
                <c:pt idx="12">
                  <c:v>2010</c:v>
                </c:pt>
                <c:pt idx="13">
                  <c:v>2011</c:v>
                </c:pt>
                <c:pt idx="14">
                  <c:v>2012</c:v>
                </c:pt>
                <c:pt idx="15">
                  <c:v>2013</c:v>
                </c:pt>
                <c:pt idx="16">
                  <c:v>2014</c:v>
                </c:pt>
                <c:pt idx="17">
                  <c:v>2015</c:v>
                </c:pt>
                <c:pt idx="18">
                  <c:v>2016</c:v>
                </c:pt>
                <c:pt idx="19">
                  <c:v>2017</c:v>
                </c:pt>
                <c:pt idx="20">
                  <c:v>2018</c:v>
                </c:pt>
                <c:pt idx="21">
                  <c:v>2019</c:v>
                </c:pt>
                <c:pt idx="22">
                  <c:v>2020</c:v>
                </c:pt>
                <c:pt idx="23">
                  <c:v>2021</c:v>
                </c:pt>
              </c:strCache>
            </c:strRef>
          </c:cat>
          <c:val>
            <c:numRef>
              <c:f>Arkusz1!$G$2:$G$30</c:f>
              <c:numCache>
                <c:formatCode>0.0_)</c:formatCode>
                <c:ptCount val="24"/>
                <c:pt idx="0">
                  <c:v>-55</c:v>
                </c:pt>
                <c:pt idx="1">
                  <c:v>-57.6</c:v>
                </c:pt>
                <c:pt idx="2">
                  <c:v>-60.1</c:v>
                </c:pt>
                <c:pt idx="3">
                  <c:v>-60.1</c:v>
                </c:pt>
                <c:pt idx="4">
                  <c:v>-64.599999999999994</c:v>
                </c:pt>
                <c:pt idx="5">
                  <c:v>-65.400000000000006</c:v>
                </c:pt>
                <c:pt idx="6">
                  <c:v>-58.8</c:v>
                </c:pt>
                <c:pt idx="7" formatCode="0.0">
                  <c:v>-54.6</c:v>
                </c:pt>
                <c:pt idx="8" formatCode="0.0">
                  <c:v>-48.3</c:v>
                </c:pt>
                <c:pt idx="9" formatCode="0.0">
                  <c:v>-40.700000000000003</c:v>
                </c:pt>
                <c:pt idx="10" formatCode="0.0">
                  <c:v>-37.200000000000003</c:v>
                </c:pt>
                <c:pt idx="11" formatCode="0.0">
                  <c:v>-37.1</c:v>
                </c:pt>
                <c:pt idx="12" formatCode="0.0">
                  <c:v>-32</c:v>
                </c:pt>
                <c:pt idx="13" formatCode="0.0">
                  <c:v>-36.1</c:v>
                </c:pt>
                <c:pt idx="14" formatCode="0.0">
                  <c:v>-36.9</c:v>
                </c:pt>
                <c:pt idx="15" formatCode="0.0">
                  <c:v>-36.1</c:v>
                </c:pt>
                <c:pt idx="16" formatCode="0.0">
                  <c:v>-30.5</c:v>
                </c:pt>
                <c:pt idx="17" formatCode="0.0">
                  <c:v>-26.3</c:v>
                </c:pt>
                <c:pt idx="18" formatCode="0.0">
                  <c:v>-18</c:v>
                </c:pt>
                <c:pt idx="19" formatCode="0.0">
                  <c:v>-10.6</c:v>
                </c:pt>
                <c:pt idx="20" formatCode="0.0">
                  <c:v>-7.5</c:v>
                </c:pt>
                <c:pt idx="21" formatCode="0.0">
                  <c:v>0.8</c:v>
                </c:pt>
                <c:pt idx="22" formatCode="0.0">
                  <c:v>-0.9</c:v>
                </c:pt>
                <c:pt idx="23" formatCode="0.0">
                  <c:v>0.2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6D55-4F43-B77C-634C5FD2DC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33925168"/>
        <c:axId val="533925560"/>
      </c:lineChart>
      <c:catAx>
        <c:axId val="533925168"/>
        <c:scaling>
          <c:orientation val="minMax"/>
        </c:scaling>
        <c:delete val="0"/>
        <c:axPos val="b"/>
        <c:numFmt formatCode="d/mm" sourceLinked="0"/>
        <c:majorTickMark val="in"/>
        <c:minorTickMark val="none"/>
        <c:tickLblPos val="low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7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533925560"/>
        <c:crossesAt val="0"/>
        <c:auto val="0"/>
        <c:lblAlgn val="ctr"/>
        <c:lblOffset val="100"/>
        <c:tickLblSkip val="1"/>
        <c:noMultiLvlLbl val="0"/>
      </c:catAx>
      <c:valAx>
        <c:axId val="5339255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5339251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6.6822253391625268E-4"/>
          <c:y val="0.86735319766516639"/>
          <c:w val="0.99511785645611706"/>
          <c:h val="0.1326468023348334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7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9522074916354304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znaczny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7.2</c:v>
                </c:pt>
                <c:pt idx="1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0686-4FF2-B204-52B5A94AC922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umiarkowany</c:v>
                </c:pt>
              </c:strCache>
            </c:strRef>
          </c:tx>
          <c:spPr>
            <a:solidFill>
              <a:srgbClr val="99A5C9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39.200000000000003</c:v>
                </c:pt>
                <c:pt idx="1">
                  <c:v>32.200000000000003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AA4-4E41-8D6A-FEE4E012C7DE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żaden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53.6</c:v>
                </c:pt>
                <c:pt idx="1">
                  <c:v>61.8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AA4-4E41-8D6A-FEE4E012C7DE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100"/>
        <c:axId val="533924384"/>
        <c:axId val="533925952"/>
      </c:barChart>
      <c:valAx>
        <c:axId val="53392595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533924384"/>
        <c:crosses val="autoZero"/>
        <c:crossBetween val="between"/>
      </c:valAx>
      <c:catAx>
        <c:axId val="53392438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533925952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4463484459384938E-2"/>
          <c:y val="1.5900562141085792E-2"/>
          <c:w val="0.92572481061659784"/>
          <c:h val="0.69522074916354304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zdecydowanie tak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9.9169455807611249E-3"/>
                  <c:y val="5.7729313662604233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DF2-42B4-8C30-3B456A9A0815}"/>
                </c:ext>
              </c:extLst>
            </c:dLbl>
            <c:dLbl>
              <c:idx val="1"/>
              <c:layout>
                <c:manualLayout>
                  <c:x val="1.2396181975951407E-2"/>
                  <c:y val="5.1314945477870404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DF2-42B4-8C30-3B456A9A081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0.8</c:v>
                </c:pt>
                <c:pt idx="1">
                  <c:v>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CA96-4F8B-A7F4-49536915A70E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możliwe</c:v>
                </c:pt>
              </c:strCache>
            </c:strRef>
          </c:tx>
          <c:spPr>
            <a:solidFill>
              <a:srgbClr val="6677AD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5.0999999999999996</c:v>
                </c:pt>
                <c:pt idx="1">
                  <c:v>4.7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DF2-42B4-8C30-3B456A9A0815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raczej nie</c:v>
                </c:pt>
              </c:strCache>
            </c:strRef>
          </c:tx>
          <c:spPr>
            <a:solidFill>
              <a:srgbClr val="CCD2E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22.2</c:v>
                </c:pt>
                <c:pt idx="1">
                  <c:v>20.9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DF2-42B4-8C30-3B456A9A0815}"/>
            </c:ext>
          </c:extLst>
        </c:ser>
        <c:ser>
          <c:idx val="3"/>
          <c:order val="3"/>
          <c:tx>
            <c:strRef>
              <c:f>Arkusz1!$F$1</c:f>
              <c:strCache>
                <c:ptCount val="1"/>
                <c:pt idx="0">
                  <c:v>nie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Arkusz1!$F$2:$F$3</c:f>
              <c:numCache>
                <c:formatCode>0.0</c:formatCode>
                <c:ptCount val="2"/>
                <c:pt idx="0">
                  <c:v>68.099999999999994</c:v>
                </c:pt>
                <c:pt idx="1">
                  <c:v>69.8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DF2-42B4-8C30-3B456A9A0815}"/>
            </c:ext>
          </c:extLst>
        </c:ser>
        <c:ser>
          <c:idx val="4"/>
          <c:order val="4"/>
          <c:tx>
            <c:strRef>
              <c:f>Arkusz1!$G$1</c:f>
              <c:strCache>
                <c:ptCount val="1"/>
                <c:pt idx="0">
                  <c:v>nie mam zdania</c:v>
                </c:pt>
              </c:strCache>
            </c:strRef>
          </c:tx>
          <c:spPr>
            <a:solidFill>
              <a:srgbClr val="9D9E9E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Arkusz1!$G$2:$G$3</c:f>
              <c:numCache>
                <c:formatCode>0.0</c:formatCode>
                <c:ptCount val="2"/>
                <c:pt idx="0">
                  <c:v>3.8</c:v>
                </c:pt>
                <c:pt idx="1">
                  <c:v>4.0999999999999996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4DF2-42B4-8C30-3B456A9A08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317014248"/>
        <c:axId val="317008368"/>
      </c:barChart>
      <c:valAx>
        <c:axId val="31700836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17014248"/>
        <c:crosses val="autoZero"/>
        <c:crossBetween val="between"/>
      </c:valAx>
      <c:catAx>
        <c:axId val="31701424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1700836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9522074916354304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duże zagrożenie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8.3000000000000007</c:v>
                </c:pt>
                <c:pt idx="1">
                  <c:v>6.5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E0FA-4E8A-8E9A-7AAD9CDDA1E7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przeciętne zagrożenie</c:v>
                </c:pt>
              </c:strCache>
            </c:strRef>
          </c:tx>
          <c:spPr>
            <a:solidFill>
              <a:srgbClr val="99A5C9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30.9</c:v>
                </c:pt>
                <c:pt idx="1">
                  <c:v>28.2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BB2-42B5-B762-3D52859C1554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małe zagrożenie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t" anchorCtr="0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46.4</c:v>
                </c:pt>
                <c:pt idx="1">
                  <c:v>47.1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BB2-42B5-B762-3D52859C1554}"/>
            </c:ext>
          </c:extLst>
        </c:ser>
        <c:ser>
          <c:idx val="3"/>
          <c:order val="3"/>
          <c:tx>
            <c:strRef>
              <c:f>Arkusz1!$F$1</c:f>
              <c:strCache>
                <c:ptCount val="1"/>
                <c:pt idx="0">
                  <c:v>brak zagrożenia</c:v>
                </c:pt>
              </c:strCache>
            </c:strRef>
          </c:tx>
          <c:spPr>
            <a:solidFill>
              <a:srgbClr val="9D9E9E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t" anchorCtr="0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Arkusz1!$F$2:$F$3</c:f>
              <c:numCache>
                <c:formatCode>0.0</c:formatCode>
                <c:ptCount val="2"/>
                <c:pt idx="0">
                  <c:v>14.4</c:v>
                </c:pt>
                <c:pt idx="1">
                  <c:v>18.2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BB2-42B5-B762-3D52859C15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122530680"/>
        <c:axId val="122531072"/>
      </c:barChart>
      <c:catAx>
        <c:axId val="122530680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2531072"/>
        <c:crosses val="autoZero"/>
        <c:auto val="1"/>
        <c:lblAlgn val="ctr"/>
        <c:lblOffset val="100"/>
        <c:noMultiLvlLbl val="0"/>
      </c:catAx>
      <c:valAx>
        <c:axId val="12253107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25306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9522074916354304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duże zagrożenie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8.1999999999999993</c:v>
                </c:pt>
                <c:pt idx="1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054-4B9B-ABB4-5BB51D2DBAB2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przeciętne zagrożenie</c:v>
                </c:pt>
              </c:strCache>
            </c:strRef>
          </c:tx>
          <c:spPr>
            <a:solidFill>
              <a:srgbClr val="99A5C9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26.8</c:v>
                </c:pt>
                <c:pt idx="1">
                  <c:v>24.7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C26-437E-AFE1-0FD1D2525DB4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małe zagrożenie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47.3</c:v>
                </c:pt>
                <c:pt idx="1">
                  <c:v>48.6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C26-437E-AFE1-0FD1D2525DB4}"/>
            </c:ext>
          </c:extLst>
        </c:ser>
        <c:ser>
          <c:idx val="3"/>
          <c:order val="3"/>
          <c:tx>
            <c:strRef>
              <c:f>Arkusz1!$F$1</c:f>
              <c:strCache>
                <c:ptCount val="1"/>
                <c:pt idx="0">
                  <c:v>brak zagrożenia</c:v>
                </c:pt>
              </c:strCache>
            </c:strRef>
          </c:tx>
          <c:spPr>
            <a:solidFill>
              <a:srgbClr val="9D9E9E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Arkusz1!$F$2:$F$3</c:f>
              <c:numCache>
                <c:formatCode>0.0</c:formatCode>
                <c:ptCount val="2"/>
                <c:pt idx="0">
                  <c:v>17.7</c:v>
                </c:pt>
                <c:pt idx="1">
                  <c:v>20.7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C26-437E-AFE1-0FD1D2525D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532468816"/>
        <c:axId val="122529112"/>
      </c:barChart>
      <c:valAx>
        <c:axId val="1225291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532468816"/>
        <c:crosses val="autoZero"/>
        <c:crossBetween val="between"/>
      </c:valAx>
      <c:catAx>
        <c:axId val="53246881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2529112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9522074916354304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duże zagrożenie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14.5</c:v>
                </c:pt>
                <c:pt idx="1">
                  <c:v>12.1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AD08-48BD-B624-88C1E2C3ACB2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przeciętne zagrożenie</c:v>
                </c:pt>
              </c:strCache>
            </c:strRef>
          </c:tx>
          <c:spPr>
            <a:solidFill>
              <a:srgbClr val="99A5C9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36.9</c:v>
                </c:pt>
                <c:pt idx="1">
                  <c:v>31.6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22F-4FBB-8CDD-575A0801F9AB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małe zagrożenie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36.200000000000003</c:v>
                </c:pt>
                <c:pt idx="1">
                  <c:v>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22F-4FBB-8CDD-575A0801F9AB}"/>
            </c:ext>
          </c:extLst>
        </c:ser>
        <c:ser>
          <c:idx val="3"/>
          <c:order val="3"/>
          <c:tx>
            <c:strRef>
              <c:f>Arkusz1!$F$1</c:f>
              <c:strCache>
                <c:ptCount val="1"/>
                <c:pt idx="0">
                  <c:v>brak zagrożenia</c:v>
                </c:pt>
              </c:strCache>
            </c:strRef>
          </c:tx>
          <c:spPr>
            <a:solidFill>
              <a:srgbClr val="9D9E9E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Arkusz1!$F$2:$F$3</c:f>
              <c:numCache>
                <c:formatCode>0.0</c:formatCode>
                <c:ptCount val="2"/>
                <c:pt idx="0">
                  <c:v>12.4</c:v>
                </c:pt>
                <c:pt idx="1">
                  <c:v>16.3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22F-4FBB-8CDD-575A0801F9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126246520"/>
        <c:axId val="126245344"/>
      </c:barChart>
      <c:valAx>
        <c:axId val="126245344"/>
        <c:scaling>
          <c:orientation val="minMax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246520"/>
        <c:crosses val="autoZero"/>
        <c:crossBetween val="between"/>
      </c:valAx>
      <c:catAx>
        <c:axId val="126246520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24534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9522074916354304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duże zagrożenie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4.5999999999999996</c:v>
                </c:pt>
                <c:pt idx="1">
                  <c:v>4.5999999999999996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AF2-4982-9D12-EF87F1CA2061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przeciętne zagrożenie</c:v>
                </c:pt>
              </c:strCache>
            </c:strRef>
          </c:tx>
          <c:spPr>
            <a:solidFill>
              <a:srgbClr val="99A5C9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23.2</c:v>
                </c:pt>
                <c:pt idx="1">
                  <c:v>19.399999999999999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391-4703-BA9D-69560245E180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małe zagrożenie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40.5</c:v>
                </c:pt>
                <c:pt idx="1">
                  <c:v>40.799999999999997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391-4703-BA9D-69560245E180}"/>
            </c:ext>
          </c:extLst>
        </c:ser>
        <c:ser>
          <c:idx val="3"/>
          <c:order val="3"/>
          <c:tx>
            <c:strRef>
              <c:f>Arkusz1!$F$1</c:f>
              <c:strCache>
                <c:ptCount val="1"/>
                <c:pt idx="0">
                  <c:v>brak zagrożenia</c:v>
                </c:pt>
              </c:strCache>
            </c:strRef>
          </c:tx>
          <c:spPr>
            <a:solidFill>
              <a:srgbClr val="9D9E9E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Arkusz1!$F$2:$F$3</c:f>
              <c:numCache>
                <c:formatCode>0.0</c:formatCode>
                <c:ptCount val="2"/>
                <c:pt idx="0">
                  <c:v>31.7</c:v>
                </c:pt>
                <c:pt idx="1">
                  <c:v>35.200000000000003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391-4703-BA9D-69560245E1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126339248"/>
        <c:axId val="320605000"/>
      </c:barChart>
      <c:valAx>
        <c:axId val="32060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9248"/>
        <c:crosses val="autoZero"/>
        <c:crossBetween val="between"/>
      </c:valAx>
      <c:catAx>
        <c:axId val="12633924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2060500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4156721688858653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duże zagrożenie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4.5999999999999996</c:v>
                </c:pt>
                <c:pt idx="1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0DE-4CED-86A1-09E654DE0DE6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przeciętne zagrożenie</c:v>
                </c:pt>
              </c:strCache>
            </c:strRef>
          </c:tx>
          <c:spPr>
            <a:solidFill>
              <a:srgbClr val="99A5C9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28</c:v>
                </c:pt>
                <c:pt idx="1">
                  <c:v>22.8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B98-40F1-89AB-91CCA1121B88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małe zagrożenie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48.2</c:v>
                </c:pt>
                <c:pt idx="1">
                  <c:v>49.1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B98-40F1-89AB-91CCA1121B88}"/>
            </c:ext>
          </c:extLst>
        </c:ser>
        <c:ser>
          <c:idx val="3"/>
          <c:order val="3"/>
          <c:tx>
            <c:strRef>
              <c:f>Arkusz1!$F$1</c:f>
              <c:strCache>
                <c:ptCount val="1"/>
                <c:pt idx="0">
                  <c:v>brak zagrożenia</c:v>
                </c:pt>
              </c:strCache>
            </c:strRef>
          </c:tx>
          <c:spPr>
            <a:solidFill>
              <a:srgbClr val="9D9E9E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Arkusz1!$F$2:$F$3</c:f>
              <c:numCache>
                <c:formatCode>General</c:formatCode>
                <c:ptCount val="2"/>
                <c:pt idx="0">
                  <c:v>19.2</c:v>
                </c:pt>
                <c:pt idx="1">
                  <c:v>24.1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B98-40F1-89AB-91CCA1121B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126336112"/>
        <c:axId val="126337288"/>
      </c:barChart>
      <c:valAx>
        <c:axId val="12633728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6112"/>
        <c:crosses val="autoZero"/>
        <c:crossBetween val="between"/>
      </c:valAx>
      <c:catAx>
        <c:axId val="126336112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728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4.9999951196133957E-2"/>
          <c:y val="0.82878788644042967"/>
          <c:w val="0.8999999023922679"/>
          <c:h val="0.107068431712232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9522074916354304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znaczny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30</c:v>
                </c:pt>
                <c:pt idx="1">
                  <c:v>30.2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0686-4FF2-B204-52B5A94AC922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umiarkowany</c:v>
                </c:pt>
              </c:strCache>
            </c:strRef>
          </c:tx>
          <c:spPr>
            <a:solidFill>
              <a:srgbClr val="99A5C9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47.3</c:v>
                </c:pt>
                <c:pt idx="1">
                  <c:v>48.6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D8A-45F8-8851-566DD4FB3AA2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żaden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22.7</c:v>
                </c:pt>
                <c:pt idx="1">
                  <c:v>21.2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D8A-45F8-8851-566DD4FB3AA2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100"/>
        <c:axId val="126337680"/>
        <c:axId val="126339640"/>
      </c:barChart>
      <c:valAx>
        <c:axId val="12633964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7680"/>
        <c:crosses val="autoZero"/>
        <c:crossBetween val="between"/>
      </c:valAx>
      <c:catAx>
        <c:axId val="126337680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964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9522074916354304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zdecydowanie tak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9.916945580761137E-3"/>
                  <c:y val="-2.939884789536368E-17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887-4F85-88FE-E19AA24D33E6}"/>
                </c:ext>
              </c:extLst>
            </c:dLbl>
            <c:dLbl>
              <c:idx val="1"/>
              <c:layout>
                <c:manualLayout>
                  <c:x val="4.9584727903805512E-3"/>
                  <c:y val="-2.939884789536368E-17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887-4F85-88FE-E19AA24D33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1.9</c:v>
                </c:pt>
                <c:pt idx="1">
                  <c:v>2.2999999999999998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CA96-4F8B-A7F4-49536915A70E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możliwe</c:v>
                </c:pt>
              </c:strCache>
            </c:strRef>
          </c:tx>
          <c:spPr>
            <a:solidFill>
              <a:srgbClr val="6677AD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11</c:v>
                </c:pt>
                <c:pt idx="1">
                  <c:v>7.3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887-4F85-88FE-E19AA24D33E6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raczej nie</c:v>
                </c:pt>
              </c:strCache>
            </c:strRef>
          </c:tx>
          <c:spPr>
            <a:solidFill>
              <a:srgbClr val="CCD2E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26.5</c:v>
                </c:pt>
                <c:pt idx="1">
                  <c:v>26.7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887-4F85-88FE-E19AA24D33E6}"/>
            </c:ext>
          </c:extLst>
        </c:ser>
        <c:ser>
          <c:idx val="3"/>
          <c:order val="3"/>
          <c:tx>
            <c:strRef>
              <c:f>Arkusz1!$F$1</c:f>
              <c:strCache>
                <c:ptCount val="1"/>
                <c:pt idx="0">
                  <c:v>nie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Arkusz1!$F$2:$F$3</c:f>
              <c:numCache>
                <c:formatCode>0.0</c:formatCode>
                <c:ptCount val="2"/>
                <c:pt idx="0">
                  <c:v>56.5</c:v>
                </c:pt>
                <c:pt idx="1">
                  <c:v>60.3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887-4F85-88FE-E19AA24D33E6}"/>
            </c:ext>
          </c:extLst>
        </c:ser>
        <c:ser>
          <c:idx val="4"/>
          <c:order val="4"/>
          <c:tx>
            <c:strRef>
              <c:f>Arkusz1!$G$1</c:f>
              <c:strCache>
                <c:ptCount val="1"/>
                <c:pt idx="0">
                  <c:v>nie mam zdania</c:v>
                </c:pt>
              </c:strCache>
            </c:strRef>
          </c:tx>
          <c:spPr>
            <a:solidFill>
              <a:srgbClr val="9D9E9E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Arkusz1!$G$2:$G$3</c:f>
              <c:numCache>
                <c:formatCode>0.0</c:formatCode>
                <c:ptCount val="2"/>
                <c:pt idx="0">
                  <c:v>4.0999999999999996</c:v>
                </c:pt>
                <c:pt idx="1">
                  <c:v>3.4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E887-4F85-88FE-E19AA24D33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126338464"/>
        <c:axId val="126335720"/>
      </c:barChart>
      <c:valAx>
        <c:axId val="12633572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8464"/>
        <c:crosses val="autoZero"/>
        <c:crossBetween val="between"/>
      </c:valAx>
      <c:catAx>
        <c:axId val="12633846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572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9522074916354304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duże zagrożenie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44.4</c:v>
                </c:pt>
                <c:pt idx="1">
                  <c:v>49.1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AD08-48BD-B624-88C1E2C3ACB2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przeciętne zagrożenie</c:v>
                </c:pt>
              </c:strCache>
            </c:strRef>
          </c:tx>
          <c:spPr>
            <a:solidFill>
              <a:srgbClr val="99A5C9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40.6</c:v>
                </c:pt>
                <c:pt idx="1">
                  <c:v>35.700000000000003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569-4ADB-8980-9BC55F7B991D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małe zagrożenie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12.4</c:v>
                </c:pt>
                <c:pt idx="1">
                  <c:v>13.5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569-4ADB-8980-9BC55F7B991D}"/>
            </c:ext>
          </c:extLst>
        </c:ser>
        <c:ser>
          <c:idx val="3"/>
          <c:order val="3"/>
          <c:tx>
            <c:strRef>
              <c:f>Arkusz1!$F$1</c:f>
              <c:strCache>
                <c:ptCount val="1"/>
                <c:pt idx="0">
                  <c:v>brak zagrożenia</c:v>
                </c:pt>
              </c:strCache>
            </c:strRef>
          </c:tx>
          <c:spPr>
            <a:solidFill>
              <a:srgbClr val="9D9E9E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Arkusz1!$F$2:$F$3</c:f>
              <c:numCache>
                <c:formatCode>0.0</c:formatCode>
                <c:ptCount val="2"/>
                <c:pt idx="0">
                  <c:v>2.6</c:v>
                </c:pt>
                <c:pt idx="1">
                  <c:v>1.7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569-4ADB-8980-9BC55F7B99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126334544"/>
        <c:axId val="126338856"/>
      </c:barChart>
      <c:valAx>
        <c:axId val="126338856"/>
        <c:scaling>
          <c:orientation val="minMax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4544"/>
        <c:crosses val="autoZero"/>
        <c:crossBetween val="between"/>
      </c:valAx>
      <c:catAx>
        <c:axId val="12633454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8856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9522074916354304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duże zagrożenie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15</c:v>
                </c:pt>
                <c:pt idx="1">
                  <c:v>15.8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AF2-4982-9D12-EF87F1CA2061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przeciętne zagrożenie</c:v>
                </c:pt>
              </c:strCache>
            </c:strRef>
          </c:tx>
          <c:spPr>
            <a:solidFill>
              <a:srgbClr val="99A5C9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33.799999999999997</c:v>
                </c:pt>
                <c:pt idx="1">
                  <c:v>34.299999999999997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D15-46C2-BCBD-8D71D1F818C9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małe zagrożenie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30.1</c:v>
                </c:pt>
                <c:pt idx="1">
                  <c:v>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D15-46C2-BCBD-8D71D1F818C9}"/>
            </c:ext>
          </c:extLst>
        </c:ser>
        <c:ser>
          <c:idx val="3"/>
          <c:order val="3"/>
          <c:tx>
            <c:strRef>
              <c:f>Arkusz1!$F$1</c:f>
              <c:strCache>
                <c:ptCount val="1"/>
                <c:pt idx="0">
                  <c:v>brak zagrożenia</c:v>
                </c:pt>
              </c:strCache>
            </c:strRef>
          </c:tx>
          <c:spPr>
            <a:solidFill>
              <a:srgbClr val="9D9E9E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Arkusz1!$F$2:$F$3</c:f>
              <c:numCache>
                <c:formatCode>0.0</c:formatCode>
                <c:ptCount val="2"/>
                <c:pt idx="0">
                  <c:v>21.1</c:v>
                </c:pt>
                <c:pt idx="1">
                  <c:v>19.899999999999999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D15-46C2-BCBD-8D71D1F818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126334936"/>
        <c:axId val="126340032"/>
      </c:barChart>
      <c:valAx>
        <c:axId val="12634003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4936"/>
        <c:crosses val="autoZero"/>
        <c:crossBetween val="between"/>
      </c:valAx>
      <c:catAx>
        <c:axId val="12633493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40032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109060047300714E-2"/>
          <c:y val="3.5143675222415377E-2"/>
          <c:w val="0.92572481061659784"/>
          <c:h val="0.64156721688858653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Arkusz1!$C$1</c:f>
              <c:strCache>
                <c:ptCount val="1"/>
                <c:pt idx="0">
                  <c:v>duże zagrożenie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Arkusz1!$C$2:$C$3</c:f>
              <c:numCache>
                <c:formatCode>0.0</c:formatCode>
                <c:ptCount val="2"/>
                <c:pt idx="0">
                  <c:v>32.5</c:v>
                </c:pt>
                <c:pt idx="1">
                  <c:v>32.9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0DE-4CED-86A1-09E654DE0DE6}"/>
            </c:ext>
          </c:extLst>
        </c:ser>
        <c:ser>
          <c:idx val="1"/>
          <c:order val="1"/>
          <c:tx>
            <c:strRef>
              <c:f>Arkusz1!$D$1</c:f>
              <c:strCache>
                <c:ptCount val="1"/>
                <c:pt idx="0">
                  <c:v>przeciętne zagrożenie</c:v>
                </c:pt>
              </c:strCache>
            </c:strRef>
          </c:tx>
          <c:spPr>
            <a:solidFill>
              <a:srgbClr val="99A5C9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Arkusz1!$D$2:$D$3</c:f>
              <c:numCache>
                <c:formatCode>0.0</c:formatCode>
                <c:ptCount val="2"/>
                <c:pt idx="0">
                  <c:v>40.200000000000003</c:v>
                </c:pt>
                <c:pt idx="1">
                  <c:v>39.1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80B-46FD-BD77-76C861B15E8D}"/>
            </c:ext>
          </c:extLst>
        </c:ser>
        <c:ser>
          <c:idx val="2"/>
          <c:order val="2"/>
          <c:tx>
            <c:strRef>
              <c:f>Arkusz1!$E$1</c:f>
              <c:strCache>
                <c:ptCount val="1"/>
                <c:pt idx="0">
                  <c:v>małe zagrożenie</c:v>
                </c:pt>
              </c:strCache>
            </c:strRef>
          </c:tx>
          <c:spPr>
            <a:solidFill>
              <a:srgbClr val="D9DAD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Arkusz1!$E$2:$E$3</c:f>
              <c:numCache>
                <c:formatCode>0.0</c:formatCode>
                <c:ptCount val="2"/>
                <c:pt idx="0">
                  <c:v>20</c:v>
                </c:pt>
                <c:pt idx="1">
                  <c:v>23.3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80B-46FD-BD77-76C861B15E8D}"/>
            </c:ext>
          </c:extLst>
        </c:ser>
        <c:ser>
          <c:idx val="3"/>
          <c:order val="3"/>
          <c:tx>
            <c:strRef>
              <c:f>Arkusz1!$F$1</c:f>
              <c:strCache>
                <c:ptCount val="1"/>
                <c:pt idx="0">
                  <c:v>brak zagrożenia</c:v>
                </c:pt>
              </c:strCache>
            </c:strRef>
          </c:tx>
          <c:spPr>
            <a:solidFill>
              <a:srgbClr val="9D9E9E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ysClr val="windowText" lastClr="000000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Arkusz1!$B$2:$B$3</c:f>
              <c:strCache>
                <c:ptCount val="2"/>
                <c:pt idx="0">
                  <c:v>V 2022</c:v>
                </c:pt>
                <c:pt idx="1">
                  <c:v>VI 2022</c:v>
                </c:pt>
              </c:strCache>
            </c:strRef>
          </c:cat>
          <c:val>
            <c:numRef>
              <c:f>Arkusz1!$F$2:$F$3</c:f>
              <c:numCache>
                <c:formatCode>General</c:formatCode>
                <c:ptCount val="2"/>
                <c:pt idx="0">
                  <c:v>7.3</c:v>
                </c:pt>
                <c:pt idx="1">
                  <c:v>4.7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80B-46FD-BD77-76C861B15E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126336896"/>
        <c:axId val="126336504"/>
      </c:barChart>
      <c:valAx>
        <c:axId val="12633650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6896"/>
        <c:crosses val="autoZero"/>
        <c:crossBetween val="between"/>
      </c:valAx>
      <c:catAx>
        <c:axId val="12633689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2633650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4.9999951196133957E-2"/>
          <c:y val="0.82878788644042967"/>
          <c:w val="0.8999999023922679"/>
          <c:h val="0.107068431712232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700">
          <a:solidFill>
            <a:sysClr val="windowText" lastClr="000000"/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ira">
      <a:majorFont>
        <a:latin typeface="Fira Sans Medium"/>
        <a:ea typeface=""/>
        <a:cs typeface=""/>
      </a:majorFont>
      <a:minorFont>
        <a:latin typeface="Fira Sans Light"/>
        <a:ea typeface=""/>
        <a:cs typeface="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olejno_x015b__x0107_ xmlns="30d47203-49ec-4c8c-a442-62231931aabb" xsi:nil="true"/>
  </documentManagement>
</p:properti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4DF1BA9951007438FCA488A6A01397F" ma:contentTypeVersion="1" ma:contentTypeDescription="Utwórz nowy dokument." ma:contentTypeScope="" ma:versionID="b20bbc3dded4abcf92e167189ff234f7">
  <xsd:schema xmlns:xsd="http://www.w3.org/2001/XMLSchema" xmlns:xs="http://www.w3.org/2001/XMLSchema" xmlns:p="http://schemas.microsoft.com/office/2006/metadata/properties" xmlns:ns2="30d47203-49ec-4c8c-a442-62231931aabb" targetNamespace="http://schemas.microsoft.com/office/2006/metadata/properties" ma:root="true" ma:fieldsID="c1fa5ad568066013d8ffcd1c33bb2164" ns2:_="">
    <xsd:import namespace="30d47203-49ec-4c8c-a442-62231931aabb"/>
    <xsd:element name="properties">
      <xsd:complexType>
        <xsd:sequence>
          <xsd:element name="documentManagement">
            <xsd:complexType>
              <xsd:all>
                <xsd:element ref="ns2:Kolejno_x015b__x0107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d47203-49ec-4c8c-a442-62231931aabb" elementFormDefault="qualified">
    <xsd:import namespace="http://schemas.microsoft.com/office/2006/documentManagement/types"/>
    <xsd:import namespace="http://schemas.microsoft.com/office/infopath/2007/PartnerControls"/>
    <xsd:element name="Kolejno_x015b__x0107_" ma:index="8" nillable="true" ma:displayName="Kolejność" ma:decimals="0" ma:description="sortowanie plików" ma:internalName="Kolejno_x015b__x0107_">
      <xsd:simpleType>
        <xsd:restriction base="dms:Number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AD39804-E15D-40D9-A3F2-808567566B96}">
  <ds:schemaRefs>
    <ds:schemaRef ds:uri="http://schemas.microsoft.com/office/2006/metadata/properties"/>
    <ds:schemaRef ds:uri="http://schemas.microsoft.com/office/infopath/2007/PartnerControls"/>
    <ds:schemaRef ds:uri="30d47203-49ec-4c8c-a442-62231931aabb"/>
  </ds:schemaRefs>
</ds:datastoreItem>
</file>

<file path=customXml/itemProps2.xml><?xml version="1.0" encoding="utf-8"?>
<ds:datastoreItem xmlns:ds="http://schemas.openxmlformats.org/officeDocument/2006/customXml" ds:itemID="{C7819112-FE68-4974-8694-51C6541D8DF4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3AF4DC58-EFEE-42A1-9591-F32E189D23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d47203-49ec-4c8c-a442-62231931aab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FCFCB642-C1E9-4590-A884-732586E7632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15</Pages>
  <Words>2727</Words>
  <Characters>16364</Characters>
  <Application>Microsoft Office Word</Application>
  <DocSecurity>0</DocSecurity>
  <Lines>136</Lines>
  <Paragraphs>38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/>
    </vt:vector>
  </TitlesOfParts>
  <Company>Główny Urząd Statystyczny</Company>
  <LinksUpToDate>false</LinksUpToDate>
  <CharactersWithSpaces>19053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Koniunktura konsumencka - czerwiec 2022 roku</dc:title>
  <dc:subject>Koniunktura konsumencka</dc:subject>
  <dc:creator>Główny Urząd Statystyczny</dc:creator>
  <cp:keywords>koniunktura konsumencka; badanie koniunktury konsumenckiej; nastroje konsumenckie; badanie kondycji gospodarstw domowych; wskaźnik ufności konsumenckiej</cp:keywords>
  <dc:description/>
  <cp:lastPrinted>2022-05-20T08:50:00Z</cp:lastPrinted>
  <dcterms:created xsi:type="dcterms:W3CDTF">2022-06-23T07:17:00Z</dcterms:created>
  <dcterms:modified xsi:type="dcterms:W3CDTF">2022-06-23T07:17:00Z</dcterms:modified>
  <cp:category>Koniunktura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0x01010044DF1BA9951007438FCA488A6A01397F</vt:lpwstr>
  </property>
</Properties>
</file>